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71" r:id="rId11"/>
    <p:sldId id="266" r:id="rId12"/>
    <p:sldId id="267" r:id="rId13"/>
    <p:sldId id="268" r:id="rId14"/>
    <p:sldId id="269" r:id="rId15"/>
    <p:sldId id="270"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6BDA-CDB0-41CA-86C3-6433B6B65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E2B25-B7A0-4A70-A0B0-994CE711F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CE724B-9851-4F6C-9E31-88140CE06DA3}"/>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2A86DA81-6AB2-4B62-8940-B60543124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E926F-F790-4742-A906-B4BDC217C233}"/>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291981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B016-14A9-4651-8271-045EA46CA4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F8A972-A12C-44DA-9375-4E3D10483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C1DD0-6232-4116-B0BD-E4388BA3DC38}"/>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4A26D2F5-0F5B-49C1-9124-4EB0BF81F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E92F3-3F75-471B-ABE6-D6A950FA440E}"/>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50124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18BC2-B918-4DDA-A10F-FEE365031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FD97D-506A-4F43-ACC0-C07EFF436D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45248-5BB4-4BE5-B5AB-B368968D0AD5}"/>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F06234B8-F6C8-4EBB-BCF0-C17EC2C37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FCF94-4018-4A4D-865A-3534664D6045}"/>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29589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5F3B-157A-40C7-9D98-C6874218F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33423-520D-4A8F-A156-E123748F34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7BB50-514F-4CB6-8678-B4A24E02CF6A}"/>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506C6033-FE94-4735-92AA-47204CD1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E9B46-9F8B-470C-83E3-453A05C64D1F}"/>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24720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3FA3-4613-4920-81CA-3F605013E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8BB455-F840-4C15-817A-D682AB875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5A525D-6EEC-47D6-9955-A3853067A375}"/>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FB743005-CEEA-443D-90AD-4448B64C8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83924-D473-47AF-9E8D-1091B81DC70D}"/>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383636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7BEA-744F-4408-A00B-106410270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B3D47-4985-47F3-9634-7BF3553E92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1D8E90-9C28-45F9-8604-09903E7B1A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662B7A-5E17-4DA4-9948-D6D76DCA8C5D}"/>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6" name="Footer Placeholder 5">
            <a:extLst>
              <a:ext uri="{FF2B5EF4-FFF2-40B4-BE49-F238E27FC236}">
                <a16:creationId xmlns:a16="http://schemas.microsoft.com/office/drawing/2014/main" id="{4C412D91-EBB1-4299-A7C4-6239004AE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885C5-313D-4C06-942A-1D0EB30B1E5C}"/>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345623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78C5-91BC-4890-89B7-95039DA693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2CA8B-D290-456B-9EEC-0FCA6A5CC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53636E-021A-4BB5-BC10-254264F73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77DCAE-73AF-4EB4-9C95-74990074B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C74092-94F6-4884-9EB1-FAE0D7B24C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E0B852-EF28-4BE6-9CA5-CE5E75F771E3}"/>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8" name="Footer Placeholder 7">
            <a:extLst>
              <a:ext uri="{FF2B5EF4-FFF2-40B4-BE49-F238E27FC236}">
                <a16:creationId xmlns:a16="http://schemas.microsoft.com/office/drawing/2014/main" id="{5F54C5D1-75C6-4348-8037-83E86ADA36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EE6A2-FEE2-48FC-B02C-914F980122E9}"/>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61615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F2D2-B5A6-4F27-A1B3-56AAC564B0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BA5A17-034C-4F10-95AC-49317605E240}"/>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4" name="Footer Placeholder 3">
            <a:extLst>
              <a:ext uri="{FF2B5EF4-FFF2-40B4-BE49-F238E27FC236}">
                <a16:creationId xmlns:a16="http://schemas.microsoft.com/office/drawing/2014/main" id="{409B84F5-8D15-4514-BB88-6BA57036F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812C9-F21D-4FD7-A87C-DE12A68AC687}"/>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1093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C5573-AFD8-4C89-A85A-0DB83A192E74}"/>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3" name="Footer Placeholder 2">
            <a:extLst>
              <a:ext uri="{FF2B5EF4-FFF2-40B4-BE49-F238E27FC236}">
                <a16:creationId xmlns:a16="http://schemas.microsoft.com/office/drawing/2014/main" id="{4007AEB1-E6FA-4E47-954D-46F30084C5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03A26-54E9-49B9-BA3A-17A8602AF897}"/>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77488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B16D-DACC-46CF-9356-683BE1DEA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1ED122-FA5D-457D-ABCB-4197EF03E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2AD13-FFBB-45F0-B21B-1B07B8F27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4944AA-532C-4957-B913-FC7473537F78}"/>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6" name="Footer Placeholder 5">
            <a:extLst>
              <a:ext uri="{FF2B5EF4-FFF2-40B4-BE49-F238E27FC236}">
                <a16:creationId xmlns:a16="http://schemas.microsoft.com/office/drawing/2014/main" id="{0D68815C-FFE4-4349-91BA-C8977777C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4F035-D2AB-4FCF-91F7-4E7DFE2365B6}"/>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03701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26BE-8323-4E7B-8124-AAD5F015C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FAC81-4837-4CC2-B692-7F9B287F5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3D96F-8821-461D-A6C1-41ED90323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080188-97CA-4872-90F8-4B661FE369F1}"/>
              </a:ext>
            </a:extLst>
          </p:cNvPr>
          <p:cNvSpPr>
            <a:spLocks noGrp="1"/>
          </p:cNvSpPr>
          <p:nvPr>
            <p:ph type="dt" sz="half" idx="10"/>
          </p:nvPr>
        </p:nvSpPr>
        <p:spPr/>
        <p:txBody>
          <a:bodyPr/>
          <a:lstStyle/>
          <a:p>
            <a:fld id="{E769AB93-B377-48B8-8F0A-213E6185D899}" type="datetimeFigureOut">
              <a:rPr lang="en-US" smtClean="0"/>
              <a:t>9/27/2019</a:t>
            </a:fld>
            <a:endParaRPr lang="en-US"/>
          </a:p>
        </p:txBody>
      </p:sp>
      <p:sp>
        <p:nvSpPr>
          <p:cNvPr id="6" name="Footer Placeholder 5">
            <a:extLst>
              <a:ext uri="{FF2B5EF4-FFF2-40B4-BE49-F238E27FC236}">
                <a16:creationId xmlns:a16="http://schemas.microsoft.com/office/drawing/2014/main" id="{7A3B9272-2717-434F-AE2F-556958454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29701-268E-46D3-82D0-198BCD639861}"/>
              </a:ext>
            </a:extLst>
          </p:cNvPr>
          <p:cNvSpPr>
            <a:spLocks noGrp="1"/>
          </p:cNvSpPr>
          <p:nvPr>
            <p:ph type="sldNum" sz="quarter" idx="12"/>
          </p:nvPr>
        </p:nvSpPr>
        <p:spPr/>
        <p:txBody>
          <a:bodyPr/>
          <a:lstStyle/>
          <a:p>
            <a:fld id="{4AC2770A-7E05-4930-AF9F-9B69F0B9BB06}" type="slidenum">
              <a:rPr lang="en-US" smtClean="0"/>
              <a:t>‹#›</a:t>
            </a:fld>
            <a:endParaRPr lang="en-US"/>
          </a:p>
        </p:txBody>
      </p:sp>
    </p:spTree>
    <p:extLst>
      <p:ext uri="{BB962C8B-B14F-4D97-AF65-F5344CB8AC3E}">
        <p14:creationId xmlns:p14="http://schemas.microsoft.com/office/powerpoint/2010/main" val="174376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7F83A-B15C-4DDC-BF61-894520016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B1B93-6994-4777-85EB-9C78E2C6D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5202E-CCC4-40B4-9B27-7A7FAFCAB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9AB93-B377-48B8-8F0A-213E6185D899}" type="datetimeFigureOut">
              <a:rPr lang="en-US" smtClean="0"/>
              <a:t>9/27/2019</a:t>
            </a:fld>
            <a:endParaRPr lang="en-US"/>
          </a:p>
        </p:txBody>
      </p:sp>
      <p:sp>
        <p:nvSpPr>
          <p:cNvPr id="5" name="Footer Placeholder 4">
            <a:extLst>
              <a:ext uri="{FF2B5EF4-FFF2-40B4-BE49-F238E27FC236}">
                <a16:creationId xmlns:a16="http://schemas.microsoft.com/office/drawing/2014/main" id="{A34B0842-1AFE-46E4-83B2-2CA860A4A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4F107-0BBF-4855-AAEA-32CBC5123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770A-7E05-4930-AF9F-9B69F0B9BB06}" type="slidenum">
              <a:rPr lang="en-US" smtClean="0"/>
              <a:t>‹#›</a:t>
            </a:fld>
            <a:endParaRPr lang="en-US"/>
          </a:p>
        </p:txBody>
      </p:sp>
    </p:spTree>
    <p:extLst>
      <p:ext uri="{BB962C8B-B14F-4D97-AF65-F5344CB8AC3E}">
        <p14:creationId xmlns:p14="http://schemas.microsoft.com/office/powerpoint/2010/main" val="426177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1028" name="Picture 4" descr="Image result for Sun Icon">
            <a:extLst>
              <a:ext uri="{FF2B5EF4-FFF2-40B4-BE49-F238E27FC236}">
                <a16:creationId xmlns:a16="http://schemas.microsoft.com/office/drawing/2014/main" id="{4237AAF3-7B3B-4025-9452-E746DD1C2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3" t="16366" r="19025" b="25131"/>
          <a:stretch/>
        </p:blipFill>
        <p:spPr bwMode="auto">
          <a:xfrm>
            <a:off x="8790780" y="3644873"/>
            <a:ext cx="2729925" cy="2779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Receive">
            <a:extLst>
              <a:ext uri="{FF2B5EF4-FFF2-40B4-BE49-F238E27FC236}">
                <a16:creationId xmlns:a16="http://schemas.microsoft.com/office/drawing/2014/main" id="{2DEEE41F-0E6F-4158-A504-FFEECFEBB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493" y="4705411"/>
            <a:ext cx="649290" cy="763575"/>
          </a:xfrm>
          <a:prstGeom prst="rect">
            <a:avLst/>
          </a:prstGeom>
          <a:blipFill dpi="0" rotWithShape="1">
            <a:blip r:embed="rId4">
              <a:alphaModFix amt="0"/>
            </a:blip>
            <a:srcRect/>
            <a:tile tx="0" ty="0" sx="100000" sy="100000" flip="none" algn="tl"/>
          </a:blipFill>
        </p:spPr>
      </p:pic>
      <p:sp>
        <p:nvSpPr>
          <p:cNvPr id="2" name="Title 1">
            <a:extLst>
              <a:ext uri="{FF2B5EF4-FFF2-40B4-BE49-F238E27FC236}">
                <a16:creationId xmlns:a16="http://schemas.microsoft.com/office/drawing/2014/main" id="{C76FB0B9-E9D1-4B72-8120-E9B74C5AD2A4}"/>
              </a:ext>
            </a:extLst>
          </p:cNvPr>
          <p:cNvSpPr>
            <a:spLocks noGrp="1"/>
          </p:cNvSpPr>
          <p:nvPr>
            <p:ph type="ctrTitle"/>
          </p:nvPr>
        </p:nvSpPr>
        <p:spPr>
          <a:xfrm>
            <a:off x="1524000" y="937777"/>
            <a:ext cx="9144000" cy="1520249"/>
          </a:xfrm>
        </p:spPr>
        <p:txBody>
          <a:bodyPr/>
          <a:lstStyle/>
          <a:p>
            <a:r>
              <a:rPr lang="en-US"/>
              <a:t>Creating a NEW HOV </a:t>
            </a:r>
            <a:endParaRPr lang="en-US" dirty="0"/>
          </a:p>
        </p:txBody>
      </p:sp>
      <p:sp>
        <p:nvSpPr>
          <p:cNvPr id="3" name="Subtitle 2">
            <a:extLst>
              <a:ext uri="{FF2B5EF4-FFF2-40B4-BE49-F238E27FC236}">
                <a16:creationId xmlns:a16="http://schemas.microsoft.com/office/drawing/2014/main" id="{4074E48A-72D5-45D0-BDE2-EB139135CEE1}"/>
              </a:ext>
            </a:extLst>
          </p:cNvPr>
          <p:cNvSpPr>
            <a:spLocks noGrp="1"/>
          </p:cNvSpPr>
          <p:nvPr>
            <p:ph type="subTitle" idx="1"/>
          </p:nvPr>
        </p:nvSpPr>
        <p:spPr>
          <a:xfrm>
            <a:off x="1413673" y="2875269"/>
            <a:ext cx="9144000" cy="1655762"/>
          </a:xfrm>
        </p:spPr>
        <p:txBody>
          <a:bodyPr>
            <a:normAutofit/>
          </a:bodyPr>
          <a:lstStyle/>
          <a:p>
            <a:r>
              <a:rPr lang="en-US" sz="4000" dirty="0"/>
              <a:t>Epic HOV and Sunquest</a:t>
            </a:r>
          </a:p>
        </p:txBody>
      </p:sp>
      <p:pic>
        <p:nvPicPr>
          <p:cNvPr id="4" name="Picture 2" descr="Image result for registering">
            <a:extLst>
              <a:ext uri="{FF2B5EF4-FFF2-40B4-BE49-F238E27FC236}">
                <a16:creationId xmlns:a16="http://schemas.microsoft.com/office/drawing/2014/main" id="{EDEBD916-5B7D-4C92-AD57-77CEAA285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128" y="4457737"/>
            <a:ext cx="1483858" cy="1372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elease orders">
            <a:extLst>
              <a:ext uri="{FF2B5EF4-FFF2-40B4-BE49-F238E27FC236}">
                <a16:creationId xmlns:a16="http://schemas.microsoft.com/office/drawing/2014/main" id="{2E625BC7-F3F4-4BEB-B04F-11666AB4DE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21428" r="41666" b="-1064"/>
          <a:stretch/>
        </p:blipFill>
        <p:spPr bwMode="auto">
          <a:xfrm>
            <a:off x="3971929" y="4331240"/>
            <a:ext cx="1689100" cy="1625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Phlebotomist">
            <a:extLst>
              <a:ext uri="{FF2B5EF4-FFF2-40B4-BE49-F238E27FC236}">
                <a16:creationId xmlns:a16="http://schemas.microsoft.com/office/drawing/2014/main" id="{4E4FF4EF-7DA0-42BA-86EF-EC461F06E0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364" r="3097" b="11697"/>
          <a:stretch/>
        </p:blipFill>
        <p:spPr bwMode="auto">
          <a:xfrm>
            <a:off x="6530972" y="4070925"/>
            <a:ext cx="1689101" cy="21463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2BD26C-B509-4129-B1EF-9C80DBD9496B}"/>
              </a:ext>
            </a:extLst>
          </p:cNvPr>
          <p:cNvSpPr txBox="1"/>
          <p:nvPr/>
        </p:nvSpPr>
        <p:spPr>
          <a:xfrm>
            <a:off x="10019612" y="4743965"/>
            <a:ext cx="1689101" cy="400110"/>
          </a:xfrm>
          <a:prstGeom prst="rect">
            <a:avLst/>
          </a:prstGeom>
          <a:noFill/>
        </p:spPr>
        <p:txBody>
          <a:bodyPr wrap="square" rtlCol="0">
            <a:spAutoFit/>
          </a:bodyPr>
          <a:lstStyle/>
          <a:p>
            <a:r>
              <a:rPr lang="en-US" sz="2000" b="1" dirty="0"/>
              <a:t>RECEIVE</a:t>
            </a:r>
          </a:p>
        </p:txBody>
      </p:sp>
      <p:sp>
        <p:nvSpPr>
          <p:cNvPr id="9" name="Arrow: Right 8">
            <a:extLst>
              <a:ext uri="{FF2B5EF4-FFF2-40B4-BE49-F238E27FC236}">
                <a16:creationId xmlns:a16="http://schemas.microsoft.com/office/drawing/2014/main" id="{0246E677-4BAD-4F15-9F64-21B162D38896}"/>
              </a:ext>
            </a:extLst>
          </p:cNvPr>
          <p:cNvSpPr/>
          <p:nvPr/>
        </p:nvSpPr>
        <p:spPr>
          <a:xfrm>
            <a:off x="3252000" y="4960043"/>
            <a:ext cx="649289"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6FC0F26-112F-47CD-82D9-847EC8D7EBCD}"/>
              </a:ext>
            </a:extLst>
          </p:cNvPr>
          <p:cNvSpPr/>
          <p:nvPr/>
        </p:nvSpPr>
        <p:spPr>
          <a:xfrm>
            <a:off x="5661029" y="4934466"/>
            <a:ext cx="649289"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B8C1A51-B298-4FD8-965E-B4956883CC66}"/>
              </a:ext>
            </a:extLst>
          </p:cNvPr>
          <p:cNvSpPr/>
          <p:nvPr/>
        </p:nvSpPr>
        <p:spPr>
          <a:xfrm>
            <a:off x="8141491" y="4970595"/>
            <a:ext cx="649289"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21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4E5C-000D-4775-81CC-10995B193C9F}"/>
              </a:ext>
            </a:extLst>
          </p:cNvPr>
          <p:cNvSpPr>
            <a:spLocks noGrp="1"/>
          </p:cNvSpPr>
          <p:nvPr>
            <p:ph type="title"/>
          </p:nvPr>
        </p:nvSpPr>
        <p:spPr/>
        <p:txBody>
          <a:bodyPr/>
          <a:lstStyle/>
          <a:p>
            <a:r>
              <a:rPr lang="en-US" dirty="0"/>
              <a:t>Closing out of the Patient’s chart</a:t>
            </a:r>
          </a:p>
        </p:txBody>
      </p:sp>
      <p:sp>
        <p:nvSpPr>
          <p:cNvPr id="3" name="Content Placeholder 2">
            <a:extLst>
              <a:ext uri="{FF2B5EF4-FFF2-40B4-BE49-F238E27FC236}">
                <a16:creationId xmlns:a16="http://schemas.microsoft.com/office/drawing/2014/main" id="{0FA74DD1-0E48-46E5-A122-FE2A97A78863}"/>
              </a:ext>
            </a:extLst>
          </p:cNvPr>
          <p:cNvSpPr>
            <a:spLocks noGrp="1"/>
          </p:cNvSpPr>
          <p:nvPr>
            <p:ph idx="1"/>
          </p:nvPr>
        </p:nvSpPr>
        <p:spPr/>
        <p:txBody>
          <a:bodyPr/>
          <a:lstStyle/>
          <a:p>
            <a:r>
              <a:rPr lang="en-US" dirty="0"/>
              <a:t>After the orders are successfully released click on the X  beside the double headed arrow in the Order Review box to close the patient’s chart.</a:t>
            </a:r>
          </a:p>
          <a:p>
            <a:r>
              <a:rPr lang="en-US" dirty="0"/>
              <a:t>Click on the X Icon next to the patient tab (patient’s name) to close the Patient’s Patient Station.</a:t>
            </a:r>
          </a:p>
          <a:p>
            <a:endParaRPr lang="en-US" dirty="0"/>
          </a:p>
        </p:txBody>
      </p:sp>
    </p:spTree>
    <p:extLst>
      <p:ext uri="{BB962C8B-B14F-4D97-AF65-F5344CB8AC3E}">
        <p14:creationId xmlns:p14="http://schemas.microsoft.com/office/powerpoint/2010/main" val="223783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BD2D-C8EF-4699-B7A8-658176096487}"/>
              </a:ext>
            </a:extLst>
          </p:cNvPr>
          <p:cNvSpPr>
            <a:spLocks noGrp="1"/>
          </p:cNvSpPr>
          <p:nvPr>
            <p:ph type="title"/>
          </p:nvPr>
        </p:nvSpPr>
        <p:spPr/>
        <p:txBody>
          <a:bodyPr/>
          <a:lstStyle/>
          <a:p>
            <a:pPr algn="ctr"/>
            <a:r>
              <a:rPr lang="en-US" dirty="0"/>
              <a:t>After labels have been released from Epic to Sunquest. </a:t>
            </a:r>
            <a:r>
              <a:rPr lang="en-US" sz="3200" i="1" dirty="0"/>
              <a:t>(note this takes up to a minute)</a:t>
            </a:r>
          </a:p>
        </p:txBody>
      </p:sp>
      <p:sp>
        <p:nvSpPr>
          <p:cNvPr id="3" name="Content Placeholder 2">
            <a:extLst>
              <a:ext uri="{FF2B5EF4-FFF2-40B4-BE49-F238E27FC236}">
                <a16:creationId xmlns:a16="http://schemas.microsoft.com/office/drawing/2014/main" id="{43E3DD46-029C-4926-AAA7-5A1AEEF5F96C}"/>
              </a:ext>
            </a:extLst>
          </p:cNvPr>
          <p:cNvSpPr>
            <a:spLocks noGrp="1"/>
          </p:cNvSpPr>
          <p:nvPr>
            <p:ph idx="1"/>
          </p:nvPr>
        </p:nvSpPr>
        <p:spPr/>
        <p:txBody>
          <a:bodyPr/>
          <a:lstStyle/>
          <a:p>
            <a:r>
              <a:rPr lang="en-US" dirty="0"/>
              <a:t>Retrieve labels</a:t>
            </a:r>
          </a:p>
          <a:p>
            <a:r>
              <a:rPr lang="en-US" dirty="0"/>
              <a:t>Review labels for specimens needed</a:t>
            </a:r>
          </a:p>
          <a:p>
            <a:r>
              <a:rPr lang="en-US" dirty="0"/>
              <a:t>Draw the patient (follow established policy and best practices)</a:t>
            </a:r>
          </a:p>
          <a:p>
            <a:r>
              <a:rPr lang="en-US" dirty="0"/>
              <a:t>After the patient is drawn verify the patient’s Name and DOB on the labels with the patient.</a:t>
            </a:r>
          </a:p>
          <a:p>
            <a:r>
              <a:rPr lang="en-US" dirty="0"/>
              <a:t>Affix labels to the tubes.</a:t>
            </a:r>
          </a:p>
          <a:p>
            <a:r>
              <a:rPr lang="en-US" dirty="0"/>
              <a:t>Log into Sunquest</a:t>
            </a:r>
          </a:p>
        </p:txBody>
      </p:sp>
    </p:spTree>
    <p:extLst>
      <p:ext uri="{BB962C8B-B14F-4D97-AF65-F5344CB8AC3E}">
        <p14:creationId xmlns:p14="http://schemas.microsoft.com/office/powerpoint/2010/main" val="254304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6E06-A195-4D2D-A07B-64ECD30162B1}"/>
              </a:ext>
            </a:extLst>
          </p:cNvPr>
          <p:cNvSpPr>
            <a:spLocks noGrp="1"/>
          </p:cNvSpPr>
          <p:nvPr>
            <p:ph type="title"/>
          </p:nvPr>
        </p:nvSpPr>
        <p:spPr>
          <a:xfrm>
            <a:off x="838200" y="365125"/>
            <a:ext cx="10515600" cy="727075"/>
          </a:xfrm>
        </p:spPr>
        <p:txBody>
          <a:bodyPr>
            <a:normAutofit fontScale="90000"/>
          </a:bodyPr>
          <a:lstStyle/>
          <a:p>
            <a:r>
              <a:rPr lang="en-US" dirty="0"/>
              <a:t>Sunquest	</a:t>
            </a:r>
            <a:br>
              <a:rPr lang="en-US" dirty="0"/>
            </a:br>
            <a:endParaRPr lang="en-US" sz="2400" dirty="0"/>
          </a:p>
        </p:txBody>
      </p:sp>
      <p:pic>
        <p:nvPicPr>
          <p:cNvPr id="4" name="Content Placeholder 3">
            <a:extLst>
              <a:ext uri="{FF2B5EF4-FFF2-40B4-BE49-F238E27FC236}">
                <a16:creationId xmlns:a16="http://schemas.microsoft.com/office/drawing/2014/main" id="{E960B12D-8518-493E-BBA0-4FE6A1A24604}"/>
              </a:ext>
            </a:extLst>
          </p:cNvPr>
          <p:cNvPicPr>
            <a:picLocks noGrp="1" noChangeAspect="1"/>
          </p:cNvPicPr>
          <p:nvPr>
            <p:ph idx="1"/>
          </p:nvPr>
        </p:nvPicPr>
        <p:blipFill rotWithShape="1">
          <a:blip r:embed="rId2"/>
          <a:srcRect l="10628" t="25233" r="61180" b="30393"/>
          <a:stretch/>
        </p:blipFill>
        <p:spPr>
          <a:xfrm>
            <a:off x="2631131" y="2155024"/>
            <a:ext cx="6683118" cy="4207675"/>
          </a:xfrm>
          <a:prstGeom prst="rect">
            <a:avLst/>
          </a:prstGeom>
        </p:spPr>
      </p:pic>
      <p:sp>
        <p:nvSpPr>
          <p:cNvPr id="5" name="TextBox 4">
            <a:extLst>
              <a:ext uri="{FF2B5EF4-FFF2-40B4-BE49-F238E27FC236}">
                <a16:creationId xmlns:a16="http://schemas.microsoft.com/office/drawing/2014/main" id="{B1F7399B-37EE-4099-A429-C757A4DB67F0}"/>
              </a:ext>
            </a:extLst>
          </p:cNvPr>
          <p:cNvSpPr txBox="1"/>
          <p:nvPr/>
        </p:nvSpPr>
        <p:spPr>
          <a:xfrm>
            <a:off x="620070" y="938315"/>
            <a:ext cx="106807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Username = Partner’s log in ALL CAPS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First time password must be reset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Select a password that is 8-15 character. Enter password in ALL CAPS</a:t>
            </a:r>
            <a:endParaRPr lang="en-US" dirty="0"/>
          </a:p>
        </p:txBody>
      </p:sp>
    </p:spTree>
    <p:extLst>
      <p:ext uri="{BB962C8B-B14F-4D97-AF65-F5344CB8AC3E}">
        <p14:creationId xmlns:p14="http://schemas.microsoft.com/office/powerpoint/2010/main" val="307786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5B62-5A2D-4A7E-BB0E-436A16B2AE4D}"/>
              </a:ext>
            </a:extLst>
          </p:cNvPr>
          <p:cNvSpPr>
            <a:spLocks noGrp="1"/>
          </p:cNvSpPr>
          <p:nvPr>
            <p:ph type="title"/>
          </p:nvPr>
        </p:nvSpPr>
        <p:spPr/>
        <p:txBody>
          <a:bodyPr/>
          <a:lstStyle/>
          <a:p>
            <a:r>
              <a:rPr lang="en-US" dirty="0"/>
              <a:t>All samples must be “Received” in Sunquest after the completion of a successful draw</a:t>
            </a:r>
          </a:p>
        </p:txBody>
      </p:sp>
      <p:sp>
        <p:nvSpPr>
          <p:cNvPr id="3" name="Content Placeholder 2">
            <a:extLst>
              <a:ext uri="{FF2B5EF4-FFF2-40B4-BE49-F238E27FC236}">
                <a16:creationId xmlns:a16="http://schemas.microsoft.com/office/drawing/2014/main" id="{58FD87AE-2660-47A9-A704-8D70A184C111}"/>
              </a:ext>
            </a:extLst>
          </p:cNvPr>
          <p:cNvSpPr>
            <a:spLocks noGrp="1"/>
          </p:cNvSpPr>
          <p:nvPr>
            <p:ph idx="1"/>
          </p:nvPr>
        </p:nvSpPr>
        <p:spPr/>
        <p:txBody>
          <a:bodyPr/>
          <a:lstStyle/>
          <a:p>
            <a:r>
              <a:rPr lang="en-US" dirty="0"/>
              <a:t>Select </a:t>
            </a:r>
            <a:r>
              <a:rPr lang="en-US" b="1" dirty="0"/>
              <a:t>General Lab </a:t>
            </a:r>
            <a:r>
              <a:rPr lang="en-US" dirty="0"/>
              <a:t>Icon</a:t>
            </a:r>
          </a:p>
          <a:p>
            <a:r>
              <a:rPr lang="en-US" dirty="0"/>
              <a:t>Click on </a:t>
            </a:r>
            <a:r>
              <a:rPr lang="en-US" b="1" dirty="0"/>
              <a:t>Orders</a:t>
            </a:r>
            <a:r>
              <a:rPr lang="en-US" dirty="0"/>
              <a:t> drop down</a:t>
            </a:r>
          </a:p>
          <a:p>
            <a:r>
              <a:rPr lang="en-US" dirty="0"/>
              <a:t>Select </a:t>
            </a:r>
            <a:r>
              <a:rPr lang="en-US" b="1" dirty="0"/>
              <a:t>Order Receipt/Modify…</a:t>
            </a:r>
          </a:p>
          <a:p>
            <a:pPr marL="0" indent="0">
              <a:buNone/>
            </a:pPr>
            <a:r>
              <a:rPr lang="en-US" dirty="0"/>
              <a:t>This will bring you to the Order Access Screen.</a:t>
            </a:r>
          </a:p>
          <a:p>
            <a:pPr marL="0" indent="0">
              <a:buNone/>
            </a:pPr>
            <a:r>
              <a:rPr lang="en-US" dirty="0"/>
              <a:t>NEVER use the RAPID RECEIPT tab (2). Make sure you are in the 1 Order Receipt tab before proceeding.</a:t>
            </a:r>
          </a:p>
          <a:p>
            <a:pPr marL="0" indent="0">
              <a:buNone/>
            </a:pPr>
            <a:endParaRPr lang="en-US" dirty="0"/>
          </a:p>
        </p:txBody>
      </p:sp>
    </p:spTree>
    <p:extLst>
      <p:ext uri="{BB962C8B-B14F-4D97-AF65-F5344CB8AC3E}">
        <p14:creationId xmlns:p14="http://schemas.microsoft.com/office/powerpoint/2010/main" val="372912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FF47-960E-4D7C-B9F2-F6856029025D}"/>
              </a:ext>
            </a:extLst>
          </p:cNvPr>
          <p:cNvSpPr>
            <a:spLocks noGrp="1"/>
          </p:cNvSpPr>
          <p:nvPr>
            <p:ph type="title"/>
          </p:nvPr>
        </p:nvSpPr>
        <p:spPr/>
        <p:txBody>
          <a:bodyPr/>
          <a:lstStyle/>
          <a:p>
            <a:r>
              <a:rPr lang="en-US" dirty="0"/>
              <a:t>Order Access Screen</a:t>
            </a:r>
          </a:p>
        </p:txBody>
      </p:sp>
      <p:sp>
        <p:nvSpPr>
          <p:cNvPr id="3" name="Content Placeholder 2">
            <a:extLst>
              <a:ext uri="{FF2B5EF4-FFF2-40B4-BE49-F238E27FC236}">
                <a16:creationId xmlns:a16="http://schemas.microsoft.com/office/drawing/2014/main" id="{9F324D1D-04F6-478D-A1CE-B9BD751C6376}"/>
              </a:ext>
            </a:extLst>
          </p:cNvPr>
          <p:cNvSpPr>
            <a:spLocks noGrp="1"/>
          </p:cNvSpPr>
          <p:nvPr>
            <p:ph idx="1"/>
          </p:nvPr>
        </p:nvSpPr>
        <p:spPr/>
        <p:txBody>
          <a:bodyPr/>
          <a:lstStyle/>
          <a:p>
            <a:r>
              <a:rPr lang="en-US" dirty="0"/>
              <a:t>Make sure your Access Option is </a:t>
            </a:r>
            <a:r>
              <a:rPr lang="en-US" b="1" dirty="0"/>
              <a:t>Container CID</a:t>
            </a:r>
          </a:p>
          <a:p>
            <a:r>
              <a:rPr lang="en-US" dirty="0"/>
              <a:t>Click in the box next to the Container CID to start receiving</a:t>
            </a:r>
          </a:p>
          <a:p>
            <a:r>
              <a:rPr lang="en-US" dirty="0"/>
              <a:t>Scan the label affixed to the specimen</a:t>
            </a:r>
          </a:p>
          <a:p>
            <a:r>
              <a:rPr lang="en-US" dirty="0"/>
              <a:t>Hit ENTER or click GET PATIENT</a:t>
            </a:r>
          </a:p>
          <a:p>
            <a:pPr lvl="1"/>
            <a:r>
              <a:rPr lang="en-US" dirty="0"/>
              <a:t>Verify the information is correct</a:t>
            </a:r>
          </a:p>
          <a:p>
            <a:r>
              <a:rPr lang="en-US" dirty="0"/>
              <a:t>Click on Display Orders button </a:t>
            </a:r>
          </a:p>
          <a:p>
            <a:pPr marL="0" indent="0">
              <a:buNone/>
            </a:pPr>
            <a:r>
              <a:rPr lang="en-US" dirty="0"/>
              <a:t>The Order Receipt/Modification screen will appear.</a:t>
            </a:r>
          </a:p>
        </p:txBody>
      </p:sp>
    </p:spTree>
    <p:extLst>
      <p:ext uri="{BB962C8B-B14F-4D97-AF65-F5344CB8AC3E}">
        <p14:creationId xmlns:p14="http://schemas.microsoft.com/office/powerpoint/2010/main" val="295369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8CFF-E8AB-4D71-AB7A-D24EC4541454}"/>
              </a:ext>
            </a:extLst>
          </p:cNvPr>
          <p:cNvSpPr>
            <a:spLocks noGrp="1"/>
          </p:cNvSpPr>
          <p:nvPr>
            <p:ph type="title"/>
          </p:nvPr>
        </p:nvSpPr>
        <p:spPr>
          <a:xfrm>
            <a:off x="838200" y="100012"/>
            <a:ext cx="10515600" cy="1309688"/>
          </a:xfrm>
        </p:spPr>
        <p:txBody>
          <a:bodyPr/>
          <a:lstStyle/>
          <a:p>
            <a:r>
              <a:rPr lang="en-US" dirty="0"/>
              <a:t>Order Receipt/Modification</a:t>
            </a:r>
          </a:p>
        </p:txBody>
      </p:sp>
      <p:sp>
        <p:nvSpPr>
          <p:cNvPr id="3" name="Content Placeholder 2">
            <a:extLst>
              <a:ext uri="{FF2B5EF4-FFF2-40B4-BE49-F238E27FC236}">
                <a16:creationId xmlns:a16="http://schemas.microsoft.com/office/drawing/2014/main" id="{4F469F31-A456-4B8A-825A-FE5343A03641}"/>
              </a:ext>
            </a:extLst>
          </p:cNvPr>
          <p:cNvSpPr>
            <a:spLocks noGrp="1"/>
          </p:cNvSpPr>
          <p:nvPr>
            <p:ph idx="1"/>
          </p:nvPr>
        </p:nvSpPr>
        <p:spPr>
          <a:xfrm>
            <a:off x="838200" y="1117600"/>
            <a:ext cx="10515600" cy="5375275"/>
          </a:xfrm>
        </p:spPr>
        <p:txBody>
          <a:bodyPr>
            <a:normAutofit fontScale="85000" lnSpcReduction="20000"/>
          </a:bodyPr>
          <a:lstStyle/>
          <a:p>
            <a:r>
              <a:rPr lang="en-US" dirty="0"/>
              <a:t>Enter the Receipt date and time</a:t>
            </a:r>
          </a:p>
          <a:p>
            <a:r>
              <a:rPr lang="en-US" dirty="0"/>
              <a:t>Click or tab into the Scan CID field (middle box) </a:t>
            </a:r>
          </a:p>
          <a:p>
            <a:r>
              <a:rPr lang="en-US" dirty="0"/>
              <a:t>Scan each specimen</a:t>
            </a:r>
          </a:p>
          <a:p>
            <a:pPr marL="0" indent="0">
              <a:buNone/>
            </a:pPr>
            <a:r>
              <a:rPr lang="en-US" dirty="0"/>
              <a:t>DO NOT click Receive ALL</a:t>
            </a:r>
          </a:p>
          <a:p>
            <a:pPr marL="0" indent="0">
              <a:buNone/>
            </a:pPr>
            <a:r>
              <a:rPr lang="en-US" b="1" dirty="0"/>
              <a:t>X </a:t>
            </a:r>
            <a:r>
              <a:rPr lang="en-US" dirty="0"/>
              <a:t>will appear next to all specimens scanned indicating they are received and ready to be placed on the Batch list. (See batch list instructions)</a:t>
            </a:r>
          </a:p>
          <a:p>
            <a:r>
              <a:rPr lang="en-US" dirty="0"/>
              <a:t>Click SAVE button once all of the specimen you have collected are “Received”</a:t>
            </a:r>
          </a:p>
          <a:p>
            <a:pPr marL="0" indent="0">
              <a:buNone/>
            </a:pPr>
            <a:r>
              <a:rPr lang="en-US" i="1" dirty="0"/>
              <a:t>By clicking Save you will be brought back to the Order Access Screen ready to scan your next patient after collection.</a:t>
            </a:r>
          </a:p>
          <a:p>
            <a:pPr marL="0" indent="0">
              <a:buNone/>
            </a:pPr>
            <a:r>
              <a:rPr lang="en-US" b="1" dirty="0"/>
              <a:t>Specimens are now ready for centrifuging or storing until they will be Batched for transport to the Main Lab. </a:t>
            </a:r>
          </a:p>
          <a:p>
            <a:r>
              <a:rPr lang="en-US" dirty="0"/>
              <a:t>Place the specimens into the Centrifuge area or refrigerator for processing.</a:t>
            </a:r>
          </a:p>
          <a:p>
            <a:r>
              <a:rPr lang="en-US" dirty="0"/>
              <a:t>Centrifuge and process according to specimen specification. </a:t>
            </a:r>
          </a:p>
          <a:p>
            <a:r>
              <a:rPr lang="en-US" dirty="0"/>
              <a:t>Place all processed specimens in the designated area for Batching (See batch list instruction)</a:t>
            </a:r>
          </a:p>
          <a:p>
            <a:pPr marL="0" indent="0">
              <a:buNone/>
            </a:pPr>
            <a:endParaRPr lang="en-US" dirty="0"/>
          </a:p>
        </p:txBody>
      </p:sp>
    </p:spTree>
    <p:extLst>
      <p:ext uri="{BB962C8B-B14F-4D97-AF65-F5344CB8AC3E}">
        <p14:creationId xmlns:p14="http://schemas.microsoft.com/office/powerpoint/2010/main" val="14731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C648-9E6A-45D1-8DAD-89CF9BC43FCF}"/>
              </a:ext>
            </a:extLst>
          </p:cNvPr>
          <p:cNvSpPr>
            <a:spLocks noGrp="1"/>
          </p:cNvSpPr>
          <p:nvPr>
            <p:ph type="title"/>
          </p:nvPr>
        </p:nvSpPr>
        <p:spPr/>
        <p:txBody>
          <a:bodyPr/>
          <a:lstStyle/>
          <a:p>
            <a:r>
              <a:rPr lang="en-US" dirty="0"/>
              <a:t>What is an HOV</a:t>
            </a:r>
          </a:p>
        </p:txBody>
      </p:sp>
      <p:sp>
        <p:nvSpPr>
          <p:cNvPr id="3" name="Content Placeholder 2">
            <a:extLst>
              <a:ext uri="{FF2B5EF4-FFF2-40B4-BE49-F238E27FC236}">
                <a16:creationId xmlns:a16="http://schemas.microsoft.com/office/drawing/2014/main" id="{E5E78F53-6A9B-4A7B-98EA-29BCF5C55BB9}"/>
              </a:ext>
            </a:extLst>
          </p:cNvPr>
          <p:cNvSpPr>
            <a:spLocks noGrp="1"/>
          </p:cNvSpPr>
          <p:nvPr>
            <p:ph idx="1"/>
          </p:nvPr>
        </p:nvSpPr>
        <p:spPr/>
        <p:txBody>
          <a:bodyPr/>
          <a:lstStyle/>
          <a:p>
            <a:r>
              <a:rPr lang="en-US" dirty="0"/>
              <a:t>An HOV is a Hospital Outpatient Visit in Epic</a:t>
            </a:r>
          </a:p>
          <a:p>
            <a:pPr lvl="1"/>
            <a:r>
              <a:rPr lang="en-US" dirty="0"/>
              <a:t>This is similar to and encounter in Soarian.</a:t>
            </a:r>
          </a:p>
        </p:txBody>
      </p:sp>
    </p:spTree>
    <p:extLst>
      <p:ext uri="{BB962C8B-B14F-4D97-AF65-F5344CB8AC3E}">
        <p14:creationId xmlns:p14="http://schemas.microsoft.com/office/powerpoint/2010/main" val="311668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A418-EAD5-406C-A9F9-606A6611511F}"/>
              </a:ext>
            </a:extLst>
          </p:cNvPr>
          <p:cNvSpPr>
            <a:spLocks noGrp="1"/>
          </p:cNvSpPr>
          <p:nvPr>
            <p:ph type="title"/>
          </p:nvPr>
        </p:nvSpPr>
        <p:spPr/>
        <p:txBody>
          <a:bodyPr/>
          <a:lstStyle/>
          <a:p>
            <a:r>
              <a:rPr lang="en-US" dirty="0"/>
              <a:t>When a </a:t>
            </a:r>
            <a:r>
              <a:rPr lang="en-US" b="1" i="1" dirty="0"/>
              <a:t>‘NEW’ </a:t>
            </a:r>
            <a:r>
              <a:rPr lang="en-US" dirty="0"/>
              <a:t>HOV must be created:</a:t>
            </a:r>
          </a:p>
        </p:txBody>
      </p:sp>
      <p:sp>
        <p:nvSpPr>
          <p:cNvPr id="3" name="Content Placeholder 2">
            <a:extLst>
              <a:ext uri="{FF2B5EF4-FFF2-40B4-BE49-F238E27FC236}">
                <a16:creationId xmlns:a16="http://schemas.microsoft.com/office/drawing/2014/main" id="{0A665041-02FA-4BEB-A595-499A61D813F3}"/>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US" dirty="0"/>
              <a:t>When a patient or specimen presents to the lab on a </a:t>
            </a:r>
            <a:r>
              <a:rPr lang="en-US" b="1" i="1" dirty="0"/>
              <a:t>different </a:t>
            </a:r>
            <a:r>
              <a:rPr lang="en-US" dirty="0"/>
              <a:t>date of service from that of his/her office visit.</a:t>
            </a:r>
          </a:p>
          <a:p>
            <a:pPr>
              <a:buFont typeface="Wingdings" panose="05000000000000000000" pitchFamily="2" charset="2"/>
              <a:buChar char="ü"/>
            </a:pPr>
            <a:r>
              <a:rPr lang="en-US" dirty="0"/>
              <a:t>When a patient or specimen presents to a lab that is at a different location or entity from that of his/her office. </a:t>
            </a:r>
            <a:r>
              <a:rPr lang="en-US" b="1" i="1" dirty="0"/>
              <a:t>(</a:t>
            </a:r>
            <a:r>
              <a:rPr lang="en-US" b="1" i="1" dirty="0" err="1"/>
              <a:t>Ex:Mass</a:t>
            </a:r>
            <a:r>
              <a:rPr lang="en-US" b="1" i="1" dirty="0"/>
              <a:t> Gen Doctor and they come to a WDH Lab)</a:t>
            </a:r>
          </a:p>
          <a:p>
            <a:pPr>
              <a:buFont typeface="Wingdings" panose="05000000000000000000" pitchFamily="2" charset="2"/>
              <a:buChar char="ü"/>
            </a:pPr>
            <a:r>
              <a:rPr lang="en-US" dirty="0"/>
              <a:t>When a patient or specimen office visit does not have a Hospital Account Record (HAR).</a:t>
            </a:r>
          </a:p>
          <a:p>
            <a:pPr>
              <a:buFont typeface="Wingdings" panose="05000000000000000000" pitchFamily="2" charset="2"/>
              <a:buChar char="ü"/>
            </a:pPr>
            <a:r>
              <a:rPr lang="en-US" dirty="0"/>
              <a:t>When a patient or specimen presents to the lab on the same day as office visit, but the office visit has been </a:t>
            </a:r>
            <a:r>
              <a:rPr lang="en-US" b="1" i="1" dirty="0"/>
              <a:t>CLOSED</a:t>
            </a:r>
            <a:r>
              <a:rPr lang="en-US" dirty="0"/>
              <a:t> by the Provider.</a:t>
            </a:r>
          </a:p>
          <a:p>
            <a:pPr>
              <a:buFont typeface="Wingdings" panose="05000000000000000000" pitchFamily="2" charset="2"/>
              <a:buChar char="ü"/>
            </a:pPr>
            <a:r>
              <a:rPr lang="en-US" dirty="0"/>
              <a:t>When there is no office visit for the patient or specimen. </a:t>
            </a:r>
            <a:r>
              <a:rPr lang="en-US" b="1" i="1" dirty="0"/>
              <a:t>(Orders only encounter has been created by the office)</a:t>
            </a:r>
          </a:p>
        </p:txBody>
      </p:sp>
    </p:spTree>
    <p:extLst>
      <p:ext uri="{BB962C8B-B14F-4D97-AF65-F5344CB8AC3E}">
        <p14:creationId xmlns:p14="http://schemas.microsoft.com/office/powerpoint/2010/main" val="13820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9970-01A2-43F5-B9EC-0BE4A936C10C}"/>
              </a:ext>
            </a:extLst>
          </p:cNvPr>
          <p:cNvSpPr>
            <a:spLocks noGrp="1"/>
          </p:cNvSpPr>
          <p:nvPr>
            <p:ph type="title"/>
          </p:nvPr>
        </p:nvSpPr>
        <p:spPr/>
        <p:txBody>
          <a:bodyPr/>
          <a:lstStyle/>
          <a:p>
            <a:r>
              <a:rPr lang="en-US" b="1" i="1" dirty="0"/>
              <a:t>Do NOT </a:t>
            </a:r>
            <a:r>
              <a:rPr lang="en-US" dirty="0"/>
              <a:t>create a new HOV when:</a:t>
            </a:r>
          </a:p>
        </p:txBody>
      </p:sp>
      <p:sp>
        <p:nvSpPr>
          <p:cNvPr id="3" name="Content Placeholder 2">
            <a:extLst>
              <a:ext uri="{FF2B5EF4-FFF2-40B4-BE49-F238E27FC236}">
                <a16:creationId xmlns:a16="http://schemas.microsoft.com/office/drawing/2014/main" id="{90511309-1637-46E6-8842-210EE0690EA2}"/>
              </a:ext>
            </a:extLst>
          </p:cNvPr>
          <p:cNvSpPr>
            <a:spLocks noGrp="1"/>
          </p:cNvSpPr>
          <p:nvPr>
            <p:ph idx="1"/>
          </p:nvPr>
        </p:nvSpPr>
        <p:spPr/>
        <p:txBody>
          <a:bodyPr/>
          <a:lstStyle/>
          <a:p>
            <a:r>
              <a:rPr lang="en-US" dirty="0"/>
              <a:t>The patient or specimen presents to the lab on the same date of service from that of his/her office visit.</a:t>
            </a:r>
          </a:p>
          <a:p>
            <a:r>
              <a:rPr lang="en-US" dirty="0"/>
              <a:t>The patient or specimen presents to the lab that is at the same location as his/her same day office visit (WDH doctor, and WDH lab).</a:t>
            </a:r>
          </a:p>
          <a:p>
            <a:r>
              <a:rPr lang="en-US" dirty="0"/>
              <a:t>The patient or specimen office visit has a HAR.</a:t>
            </a:r>
          </a:p>
          <a:p>
            <a:r>
              <a:rPr lang="en-US" dirty="0"/>
              <a:t>The office visit has not been closed by the Provider for the same date of service.</a:t>
            </a:r>
          </a:p>
        </p:txBody>
      </p:sp>
    </p:spTree>
    <p:extLst>
      <p:ext uri="{BB962C8B-B14F-4D97-AF65-F5344CB8AC3E}">
        <p14:creationId xmlns:p14="http://schemas.microsoft.com/office/powerpoint/2010/main" val="157637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81ED-22FE-4634-8871-6A7492898CE0}"/>
              </a:ext>
            </a:extLst>
          </p:cNvPr>
          <p:cNvSpPr>
            <a:spLocks noGrp="1"/>
          </p:cNvSpPr>
          <p:nvPr>
            <p:ph type="title"/>
          </p:nvPr>
        </p:nvSpPr>
        <p:spPr/>
        <p:txBody>
          <a:bodyPr/>
          <a:lstStyle/>
          <a:p>
            <a:r>
              <a:rPr lang="en-US" dirty="0"/>
              <a:t>How to create a NEW HOV</a:t>
            </a:r>
          </a:p>
        </p:txBody>
      </p:sp>
      <p:sp>
        <p:nvSpPr>
          <p:cNvPr id="3" name="Content Placeholder 2">
            <a:extLst>
              <a:ext uri="{FF2B5EF4-FFF2-40B4-BE49-F238E27FC236}">
                <a16:creationId xmlns:a16="http://schemas.microsoft.com/office/drawing/2014/main" id="{90969A44-D565-45E7-9F71-1DCDF13474CD}"/>
              </a:ext>
            </a:extLst>
          </p:cNvPr>
          <p:cNvSpPr>
            <a:spLocks noGrp="1"/>
          </p:cNvSpPr>
          <p:nvPr>
            <p:ph idx="1"/>
          </p:nvPr>
        </p:nvSpPr>
        <p:spPr>
          <a:xfrm>
            <a:off x="838200" y="1524000"/>
            <a:ext cx="10515600" cy="4652963"/>
          </a:xfrm>
        </p:spPr>
        <p:txBody>
          <a:bodyPr>
            <a:normAutofit fontScale="92500" lnSpcReduction="10000"/>
          </a:bodyPr>
          <a:lstStyle/>
          <a:p>
            <a:r>
              <a:rPr lang="en-US" dirty="0"/>
              <a:t>Select Patient Station (top left beside EPIC)</a:t>
            </a:r>
          </a:p>
          <a:p>
            <a:r>
              <a:rPr lang="en-US" dirty="0"/>
              <a:t>Enter the minimum data set for your patient (Full name, date of birth and sex).</a:t>
            </a:r>
          </a:p>
          <a:p>
            <a:r>
              <a:rPr lang="en-US" dirty="0"/>
              <a:t>Click FIND PATIENT</a:t>
            </a:r>
          </a:p>
          <a:p>
            <a:r>
              <a:rPr lang="en-US" dirty="0"/>
              <a:t>The patient select box will appear make sure the row is selected (blue) for the patient you would like and click SELECT</a:t>
            </a:r>
          </a:p>
          <a:p>
            <a:r>
              <a:rPr lang="en-US" dirty="0"/>
              <a:t>If needed click on the box +/- 7 days and ALL filter  at the top right to show you more visits.</a:t>
            </a:r>
          </a:p>
          <a:p>
            <a:r>
              <a:rPr lang="en-US" dirty="0"/>
              <a:t>Check the dates of the visits to determine if the patient had a current day visit.</a:t>
            </a:r>
          </a:p>
          <a:p>
            <a:r>
              <a:rPr lang="en-US" dirty="0"/>
              <a:t>If NO – Click on NEW HOSPITAL OUTPT to create a new HOV </a:t>
            </a:r>
            <a:r>
              <a:rPr lang="en-US" sz="2200" dirty="0"/>
              <a:t>(beside the Refresh button below date/time)</a:t>
            </a:r>
          </a:p>
          <a:p>
            <a:endParaRPr lang="en-US" dirty="0"/>
          </a:p>
        </p:txBody>
      </p:sp>
    </p:spTree>
    <p:extLst>
      <p:ext uri="{BB962C8B-B14F-4D97-AF65-F5344CB8AC3E}">
        <p14:creationId xmlns:p14="http://schemas.microsoft.com/office/powerpoint/2010/main" val="46099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509A-9A45-409B-9C81-F1DB11CC0032}"/>
              </a:ext>
            </a:extLst>
          </p:cNvPr>
          <p:cNvSpPr>
            <a:spLocks noGrp="1"/>
          </p:cNvSpPr>
          <p:nvPr>
            <p:ph type="title"/>
          </p:nvPr>
        </p:nvSpPr>
        <p:spPr/>
        <p:txBody>
          <a:bodyPr/>
          <a:lstStyle/>
          <a:p>
            <a:r>
              <a:rPr lang="en-US" dirty="0"/>
              <a:t>How to create a NEW HOV</a:t>
            </a:r>
          </a:p>
        </p:txBody>
      </p:sp>
      <p:sp>
        <p:nvSpPr>
          <p:cNvPr id="3" name="Content Placeholder 2">
            <a:extLst>
              <a:ext uri="{FF2B5EF4-FFF2-40B4-BE49-F238E27FC236}">
                <a16:creationId xmlns:a16="http://schemas.microsoft.com/office/drawing/2014/main" id="{F3458202-6DDA-4CD0-8513-7D146EC63549}"/>
              </a:ext>
            </a:extLst>
          </p:cNvPr>
          <p:cNvSpPr>
            <a:spLocks noGrp="1"/>
          </p:cNvSpPr>
          <p:nvPr>
            <p:ph idx="1"/>
          </p:nvPr>
        </p:nvSpPr>
        <p:spPr/>
        <p:txBody>
          <a:bodyPr>
            <a:normAutofit fontScale="77500" lnSpcReduction="20000"/>
          </a:bodyPr>
          <a:lstStyle/>
          <a:p>
            <a:r>
              <a:rPr lang="en-US" dirty="0"/>
              <a:t>After clicking New Hospital </a:t>
            </a:r>
            <a:r>
              <a:rPr lang="en-US" dirty="0" err="1"/>
              <a:t>Outpt</a:t>
            </a:r>
            <a:r>
              <a:rPr lang="en-US" dirty="0"/>
              <a:t> the New HOV questionnaire will appear. </a:t>
            </a:r>
          </a:p>
          <a:p>
            <a:r>
              <a:rPr lang="en-US" dirty="0"/>
              <a:t>Enter the date the patient is presenting </a:t>
            </a:r>
            <a:r>
              <a:rPr lang="en-US" sz="2600" i="1" dirty="0"/>
              <a:t>(T Enter will automatically enter todays date)</a:t>
            </a:r>
          </a:p>
          <a:p>
            <a:r>
              <a:rPr lang="en-US" dirty="0"/>
              <a:t>IF it is a specimen enter the date the specimen was COLLECTED</a:t>
            </a:r>
          </a:p>
          <a:p>
            <a:r>
              <a:rPr lang="en-US" dirty="0"/>
              <a:t>Enter the correct Department (this will be a defined lab department)</a:t>
            </a:r>
          </a:p>
          <a:p>
            <a:pPr marL="0" indent="0" algn="ctr">
              <a:buNone/>
            </a:pPr>
            <a:r>
              <a:rPr lang="en-US" sz="2000" dirty="0"/>
              <a:t>(Once the lab department field is defined you can use the = for a quick fill)</a:t>
            </a:r>
          </a:p>
          <a:p>
            <a:r>
              <a:rPr lang="en-US" dirty="0"/>
              <a:t>Referring physician field is NOT needed and should be left BLANK</a:t>
            </a:r>
          </a:p>
          <a:p>
            <a:r>
              <a:rPr lang="en-US" dirty="0"/>
              <a:t>Click NEW </a:t>
            </a:r>
          </a:p>
          <a:p>
            <a:r>
              <a:rPr lang="en-US" dirty="0"/>
              <a:t>The Hospital Account form will appear. This is used to create the HAR. (Every HOV MUST have a HAR)</a:t>
            </a:r>
          </a:p>
          <a:p>
            <a:r>
              <a:rPr lang="en-US" dirty="0"/>
              <a:t>Check the Patient Class box (toward the top middle of screen). Make sure that it is defaulted to </a:t>
            </a:r>
            <a:r>
              <a:rPr lang="en-US" b="1" i="1" dirty="0"/>
              <a:t>Outpatient</a:t>
            </a:r>
          </a:p>
          <a:p>
            <a:r>
              <a:rPr lang="en-US" dirty="0"/>
              <a:t>Guarantor Acct Type box will default to Personal/Family. This can be changed for Worker’s comp or Third Party Liability if necessary.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6874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D8F85-4E00-4BC4-B6E1-5F5CE85ED21C}"/>
              </a:ext>
            </a:extLst>
          </p:cNvPr>
          <p:cNvSpPr>
            <a:spLocks noGrp="1"/>
          </p:cNvSpPr>
          <p:nvPr>
            <p:ph idx="1"/>
          </p:nvPr>
        </p:nvSpPr>
        <p:spPr>
          <a:xfrm>
            <a:off x="838200" y="977900"/>
            <a:ext cx="10515600" cy="5199063"/>
          </a:xfrm>
        </p:spPr>
        <p:txBody>
          <a:bodyPr>
            <a:normAutofit fontScale="92500"/>
          </a:bodyPr>
          <a:lstStyle/>
          <a:p>
            <a:r>
              <a:rPr lang="en-US" dirty="0"/>
              <a:t>The Yellow section of the screen toward the middle, the HAR Advisor will suggest what action you should take, such as Create New Hospital Account.</a:t>
            </a:r>
          </a:p>
          <a:p>
            <a:r>
              <a:rPr lang="en-US" dirty="0"/>
              <a:t>Select Create Ne</a:t>
            </a:r>
            <a:r>
              <a:rPr lang="en-US" u="sng" dirty="0"/>
              <a:t>w</a:t>
            </a:r>
            <a:r>
              <a:rPr lang="en-US" dirty="0"/>
              <a:t> Account button.</a:t>
            </a:r>
          </a:p>
          <a:p>
            <a:r>
              <a:rPr lang="en-US" dirty="0"/>
              <a:t>The HAR will be created. You will see additional folders (Outpatient –pts last name…) in the Hospital Accounts form to the left of the screen. The Green folder is called the Hospital Account Information form. (HAR Summary)</a:t>
            </a:r>
          </a:p>
          <a:p>
            <a:r>
              <a:rPr lang="en-US" dirty="0"/>
              <a:t>Click Check </a:t>
            </a:r>
            <a:r>
              <a:rPr lang="en-US" u="sng" dirty="0"/>
              <a:t>I</a:t>
            </a:r>
            <a:r>
              <a:rPr lang="en-US" dirty="0"/>
              <a:t>N  (bottom right of the screen      )</a:t>
            </a:r>
          </a:p>
          <a:p>
            <a:r>
              <a:rPr lang="en-US" dirty="0"/>
              <a:t>This will bring you back to the Encounter Screen.</a:t>
            </a:r>
          </a:p>
          <a:p>
            <a:r>
              <a:rPr lang="en-US" dirty="0"/>
              <a:t>Check the Status for the date you created the HOV, it should now appear as Conf HOV. </a:t>
            </a:r>
          </a:p>
          <a:p>
            <a:pPr marL="0" indent="0" algn="ctr">
              <a:buNone/>
            </a:pPr>
            <a:r>
              <a:rPr lang="en-US" dirty="0"/>
              <a:t>You have now created a NEW HOV!!</a:t>
            </a:r>
          </a:p>
        </p:txBody>
      </p:sp>
      <p:sp>
        <p:nvSpPr>
          <p:cNvPr id="4" name="Rectangle 3">
            <a:extLst>
              <a:ext uri="{FF2B5EF4-FFF2-40B4-BE49-F238E27FC236}">
                <a16:creationId xmlns:a16="http://schemas.microsoft.com/office/drawing/2014/main" id="{F7DA5CF2-54EB-41CA-9E00-0A897EC8DBC4}"/>
              </a:ext>
            </a:extLst>
          </p:cNvPr>
          <p:cNvSpPr/>
          <p:nvPr/>
        </p:nvSpPr>
        <p:spPr>
          <a:xfrm>
            <a:off x="6946900" y="3905250"/>
            <a:ext cx="241300" cy="3429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508368F-13EE-45BD-BBAB-27A7A2835FCE}"/>
              </a:ext>
            </a:extLst>
          </p:cNvPr>
          <p:cNvSpPr/>
          <p:nvPr/>
        </p:nvSpPr>
        <p:spPr>
          <a:xfrm>
            <a:off x="6826250" y="3997325"/>
            <a:ext cx="241300" cy="158750"/>
          </a:xfrm>
          <a:prstGeom prst="right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43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0A66-7ECB-43A1-8A6B-22ABAF660117}"/>
              </a:ext>
            </a:extLst>
          </p:cNvPr>
          <p:cNvSpPr>
            <a:spLocks noGrp="1"/>
          </p:cNvSpPr>
          <p:nvPr>
            <p:ph type="title"/>
          </p:nvPr>
        </p:nvSpPr>
        <p:spPr>
          <a:xfrm>
            <a:off x="736600" y="9525"/>
            <a:ext cx="10515600" cy="981075"/>
          </a:xfrm>
        </p:spPr>
        <p:txBody>
          <a:bodyPr/>
          <a:lstStyle/>
          <a:p>
            <a:r>
              <a:rPr lang="en-US" dirty="0"/>
              <a:t>Releasing Orders:</a:t>
            </a:r>
          </a:p>
        </p:txBody>
      </p:sp>
      <p:sp>
        <p:nvSpPr>
          <p:cNvPr id="3" name="Content Placeholder 2">
            <a:extLst>
              <a:ext uri="{FF2B5EF4-FFF2-40B4-BE49-F238E27FC236}">
                <a16:creationId xmlns:a16="http://schemas.microsoft.com/office/drawing/2014/main" id="{89493C96-6682-4792-8635-BBF635BF347B}"/>
              </a:ext>
            </a:extLst>
          </p:cNvPr>
          <p:cNvSpPr>
            <a:spLocks noGrp="1"/>
          </p:cNvSpPr>
          <p:nvPr>
            <p:ph idx="1"/>
          </p:nvPr>
        </p:nvSpPr>
        <p:spPr>
          <a:xfrm>
            <a:off x="393700" y="838200"/>
            <a:ext cx="10934700" cy="5883275"/>
          </a:xfrm>
        </p:spPr>
        <p:txBody>
          <a:bodyPr>
            <a:normAutofit fontScale="40000" lnSpcReduction="20000"/>
          </a:bodyPr>
          <a:lstStyle/>
          <a:p>
            <a:r>
              <a:rPr lang="en-US" sz="4000" dirty="0"/>
              <a:t>Select the HOV for the </a:t>
            </a:r>
            <a:r>
              <a:rPr lang="en-US" sz="4000" b="1" dirty="0"/>
              <a:t>current date </a:t>
            </a:r>
            <a:r>
              <a:rPr lang="en-US" sz="4000" dirty="0"/>
              <a:t>that was just created.</a:t>
            </a:r>
          </a:p>
          <a:p>
            <a:pPr marL="0" indent="0">
              <a:buNone/>
            </a:pPr>
            <a:r>
              <a:rPr lang="en-US" sz="4000" dirty="0"/>
              <a:t>To Release order(s), Click on </a:t>
            </a:r>
            <a:r>
              <a:rPr lang="en-US" sz="4000" b="1" u="sng" dirty="0"/>
              <a:t>O</a:t>
            </a:r>
            <a:r>
              <a:rPr lang="en-US" sz="4000" b="1" dirty="0"/>
              <a:t>PEN CHART </a:t>
            </a:r>
            <a:r>
              <a:rPr lang="en-US" sz="4000" dirty="0"/>
              <a:t>tab (middle, right of screen)</a:t>
            </a:r>
          </a:p>
          <a:p>
            <a:pPr marL="0" indent="0">
              <a:buNone/>
            </a:pPr>
            <a:r>
              <a:rPr lang="en-US" sz="4000" dirty="0"/>
              <a:t>This will bring you right to the ORDER REVIEW screen. </a:t>
            </a:r>
          </a:p>
          <a:p>
            <a:pPr marL="0" indent="0" algn="ctr">
              <a:buNone/>
            </a:pPr>
            <a:r>
              <a:rPr lang="en-US" sz="4000" b="1" i="1" dirty="0"/>
              <a:t>NOTE: Orders can be medications as well as procedure in Epic, several orders may make the screen look busy.</a:t>
            </a:r>
          </a:p>
          <a:p>
            <a:pPr marL="0" indent="0">
              <a:buNone/>
            </a:pPr>
            <a:r>
              <a:rPr lang="en-US" sz="4000" dirty="0"/>
              <a:t>Orders can be sorted to make the view easier and to reduce errors</a:t>
            </a:r>
            <a:r>
              <a:rPr lang="en-US" sz="4000" b="1" i="1" dirty="0"/>
              <a:t>.</a:t>
            </a:r>
          </a:p>
          <a:p>
            <a:pPr marL="0" indent="0">
              <a:buNone/>
            </a:pPr>
            <a:r>
              <a:rPr lang="en-US" sz="4000" dirty="0"/>
              <a:t>Click on </a:t>
            </a:r>
            <a:r>
              <a:rPr lang="en-US" sz="4000" b="1" dirty="0"/>
              <a:t>FILTER</a:t>
            </a:r>
            <a:r>
              <a:rPr lang="en-US" sz="4000" dirty="0"/>
              <a:t> button</a:t>
            </a:r>
          </a:p>
          <a:p>
            <a:r>
              <a:rPr lang="en-US" sz="4000" dirty="0"/>
              <a:t>Click on CLEAR ALL</a:t>
            </a:r>
          </a:p>
          <a:p>
            <a:r>
              <a:rPr lang="en-US" sz="4000" dirty="0"/>
              <a:t>Select LAB</a:t>
            </a:r>
          </a:p>
          <a:p>
            <a:r>
              <a:rPr lang="en-US" sz="4000" dirty="0"/>
              <a:t>Click Accept</a:t>
            </a:r>
          </a:p>
          <a:p>
            <a:pPr marL="0" indent="0">
              <a:buNone/>
            </a:pPr>
            <a:r>
              <a:rPr lang="en-US" sz="4000" b="1" i="1" dirty="0"/>
              <a:t>NOTE: When there are numerous lab orders you must select carefully looking at the expected date etc..</a:t>
            </a:r>
          </a:p>
          <a:p>
            <a:r>
              <a:rPr lang="en-US" sz="4000" dirty="0"/>
              <a:t>Select the intended labs by clicking on each. </a:t>
            </a:r>
            <a:r>
              <a:rPr lang="en-US" sz="4000" i="1" dirty="0"/>
              <a:t>(Remember to not select tests for specimens that the patient must produce such as urine, stools, sputum </a:t>
            </a:r>
            <a:r>
              <a:rPr lang="en-US" sz="4000" i="1" dirty="0" err="1"/>
              <a:t>etc</a:t>
            </a:r>
            <a:r>
              <a:rPr lang="en-US" sz="4000" i="1" dirty="0"/>
              <a:t>… until the patient has successfully collected.)</a:t>
            </a:r>
          </a:p>
          <a:p>
            <a:r>
              <a:rPr lang="en-US" sz="4000" dirty="0"/>
              <a:t>Click RELEASE (located above labs)</a:t>
            </a:r>
          </a:p>
          <a:p>
            <a:pPr marL="0" indent="0">
              <a:buNone/>
            </a:pPr>
            <a:r>
              <a:rPr lang="en-US" sz="4000" dirty="0"/>
              <a:t>Once tests are released, the orders will transmit into Sunquest and the labels will print automatically shortly after releasing the orders.</a:t>
            </a:r>
          </a:p>
          <a:p>
            <a:r>
              <a:rPr lang="en-US" sz="4000" dirty="0"/>
              <a:t>The orders will disappear from the Epic Order Review Screen.</a:t>
            </a:r>
          </a:p>
          <a:p>
            <a:r>
              <a:rPr lang="en-US" sz="4000" b="1" dirty="0"/>
              <a:t>NOTE</a:t>
            </a:r>
            <a:r>
              <a:rPr lang="en-US" sz="4000" dirty="0"/>
              <a:t>: if there are numerous orders for a patient, you must use caution when selecting the orders to release. </a:t>
            </a:r>
          </a:p>
          <a:p>
            <a:pPr marL="0" indent="0" algn="ctr">
              <a:buNone/>
            </a:pPr>
            <a:r>
              <a:rPr lang="en-US" sz="4000" dirty="0">
                <a:solidFill>
                  <a:srgbClr val="FF0000"/>
                </a:solidFill>
              </a:rPr>
              <a:t>ONCE AN ORDER IS RELEASED IT CAN NOT BE UNDONE!</a:t>
            </a:r>
          </a:p>
          <a:p>
            <a:pPr marL="0" indent="0">
              <a:buNone/>
            </a:pPr>
            <a:r>
              <a:rPr lang="en-US" sz="5000" dirty="0"/>
              <a:t>NOTE: DO NOT release orders for specimens that the patient must produce until after the specimen is received, such as urine, stool, sputum etc.. Follow the Releasing orders process (Visit requiring new HOV) for generating labels for the specimens after the patient has collected. </a:t>
            </a:r>
          </a:p>
          <a:p>
            <a:pPr marL="0" indent="0">
              <a:buNone/>
            </a:pPr>
            <a:endParaRPr lang="en-US" sz="4000" dirty="0"/>
          </a:p>
        </p:txBody>
      </p:sp>
    </p:spTree>
    <p:extLst>
      <p:ext uri="{BB962C8B-B14F-4D97-AF65-F5344CB8AC3E}">
        <p14:creationId xmlns:p14="http://schemas.microsoft.com/office/powerpoint/2010/main" val="114927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D437DC-806F-4D3D-A143-2BE086265837}"/>
              </a:ext>
            </a:extLst>
          </p:cNvPr>
          <p:cNvPicPr>
            <a:picLocks noGrp="1" noChangeAspect="1"/>
          </p:cNvPicPr>
          <p:nvPr>
            <p:ph idx="1"/>
          </p:nvPr>
        </p:nvPicPr>
        <p:blipFill rotWithShape="1">
          <a:blip r:embed="rId2"/>
          <a:srcRect t="-873" r="50000" b="4730"/>
          <a:stretch/>
        </p:blipFill>
        <p:spPr>
          <a:xfrm>
            <a:off x="1524000" y="195719"/>
            <a:ext cx="8407400" cy="6466561"/>
          </a:xfrm>
          <a:prstGeom prst="rect">
            <a:avLst/>
          </a:prstGeom>
        </p:spPr>
      </p:pic>
    </p:spTree>
    <p:extLst>
      <p:ext uri="{BB962C8B-B14F-4D97-AF65-F5344CB8AC3E}">
        <p14:creationId xmlns:p14="http://schemas.microsoft.com/office/powerpoint/2010/main" val="3780856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1336</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Creating a NEW HOV </vt:lpstr>
      <vt:lpstr>What is an HOV</vt:lpstr>
      <vt:lpstr>When a ‘NEW’ HOV must be created:</vt:lpstr>
      <vt:lpstr>Do NOT create a new HOV when:</vt:lpstr>
      <vt:lpstr>How to create a NEW HOV</vt:lpstr>
      <vt:lpstr>How to create a NEW HOV</vt:lpstr>
      <vt:lpstr>PowerPoint Presentation</vt:lpstr>
      <vt:lpstr>Releasing Orders:</vt:lpstr>
      <vt:lpstr>PowerPoint Presentation</vt:lpstr>
      <vt:lpstr>Closing out of the Patient’s chart</vt:lpstr>
      <vt:lpstr>After labels have been released from Epic to Sunquest. (note this takes up to a minute)</vt:lpstr>
      <vt:lpstr>Sunquest  </vt:lpstr>
      <vt:lpstr>All samples must be “Received” in Sunquest after the completion of a successful draw</vt:lpstr>
      <vt:lpstr>Order Access Screen</vt:lpstr>
      <vt:lpstr>Order Receipt/Modification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Outpatient process</dc:title>
  <dc:creator>Bickford, Darlene L.</dc:creator>
  <cp:lastModifiedBy>Bickford, Darlene L.</cp:lastModifiedBy>
  <cp:revision>20</cp:revision>
  <cp:lastPrinted>2019-09-26T17:27:33Z</cp:lastPrinted>
  <dcterms:created xsi:type="dcterms:W3CDTF">2019-09-10T19:34:55Z</dcterms:created>
  <dcterms:modified xsi:type="dcterms:W3CDTF">2019-09-27T17:14:53Z</dcterms:modified>
</cp:coreProperties>
</file>