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467" r:id="rId5"/>
    <p:sldId id="387" r:id="rId6"/>
    <p:sldId id="477" r:id="rId7"/>
    <p:sldId id="468" r:id="rId8"/>
    <p:sldId id="480" r:id="rId9"/>
    <p:sldId id="469" r:id="rId10"/>
    <p:sldId id="478" r:id="rId11"/>
    <p:sldId id="473" r:id="rId12"/>
    <p:sldId id="470" r:id="rId13"/>
    <p:sldId id="471" r:id="rId14"/>
    <p:sldId id="472" r:id="rId15"/>
    <p:sldId id="474" r:id="rId16"/>
    <p:sldId id="475" r:id="rId17"/>
    <p:sldId id="479" r:id="rId18"/>
    <p:sldId id="476" r:id="rId19"/>
    <p:sldId id="360"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93D"/>
    <a:srgbClr val="D6001C"/>
    <a:srgbClr val="425563"/>
    <a:srgbClr val="A4BCC2"/>
    <a:srgbClr val="768692"/>
    <a:srgbClr val="58595B"/>
    <a:srgbClr val="D60008"/>
    <a:srgbClr val="C3B2CB"/>
    <a:srgbClr val="91BFA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CC8C3-29ED-9067-DCDC-7D395B591FCA}" v="25" dt="2024-05-06T16:44:55.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40" autoAdjust="0"/>
    <p:restoredTop sz="93333" autoAdjust="0"/>
  </p:normalViewPr>
  <p:slideViewPr>
    <p:cSldViewPr snapToGrid="0" showGuides="1">
      <p:cViewPr varScale="1">
        <p:scale>
          <a:sx n="77" d="100"/>
          <a:sy n="77" d="100"/>
        </p:scale>
        <p:origin x="876" y="90"/>
      </p:cViewPr>
      <p:guideLst/>
    </p:cSldViewPr>
  </p:slideViewPr>
  <p:notesTextViewPr>
    <p:cViewPr>
      <p:scale>
        <a:sx n="100" d="100"/>
        <a:sy n="100" d="100"/>
      </p:scale>
      <p:origin x="0" y="0"/>
    </p:cViewPr>
  </p:notesTextViewPr>
  <p:sorterViewPr>
    <p:cViewPr>
      <p:scale>
        <a:sx n="73" d="100"/>
        <a:sy n="73" d="100"/>
      </p:scale>
      <p:origin x="0" y="-496"/>
    </p:cViewPr>
  </p:sorterViewPr>
  <p:notesViewPr>
    <p:cSldViewPr snapToGrid="0">
      <p:cViewPr varScale="1">
        <p:scale>
          <a:sx n="81" d="100"/>
          <a:sy n="81" d="100"/>
        </p:scale>
        <p:origin x="217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FDB3B5-76D7-4EAE-BECE-409B0DCE44B3}" type="datetimeFigureOut">
              <a:rPr lang="en-US" smtClean="0"/>
              <a:t>6/24/2024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1743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9B5D326-05E9-4411-9421-3DC7C6825B00}" type="datetimeFigureOut">
              <a:rPr lang="en-US" smtClean="0"/>
              <a:t>6/24/2024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10488F3-672D-4660-8433-22AED5F3ED70}" type="slidenum">
              <a:rPr lang="en-US" smtClean="0"/>
              <a:t>‹#›</a:t>
            </a:fld>
            <a:endParaRPr lang="en-US"/>
          </a:p>
        </p:txBody>
      </p:sp>
    </p:spTree>
    <p:extLst>
      <p:ext uri="{BB962C8B-B14F-4D97-AF65-F5344CB8AC3E}">
        <p14:creationId xmlns:p14="http://schemas.microsoft.com/office/powerpoint/2010/main" val="367679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pic>
        <p:nvPicPr>
          <p:cNvPr id="20" name="Picture 19" descr="A person in a field&#10;&#10;Description automatically generated with low confidence">
            <a:extLst>
              <a:ext uri="{FF2B5EF4-FFF2-40B4-BE49-F238E27FC236}">
                <a16:creationId xmlns:a16="http://schemas.microsoft.com/office/drawing/2014/main" id="{088E3E46-FA6A-4C11-BC36-E7EB92897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8" y="1"/>
            <a:ext cx="12194708" cy="6858000"/>
          </a:xfrm>
          <a:prstGeom prst="rect">
            <a:avLst/>
          </a:prstGeom>
        </p:spPr>
      </p:pic>
      <p:pic>
        <p:nvPicPr>
          <p:cNvPr id="3" name="Picture 2" descr="Shape&#10;&#10;Description automatically generated">
            <a:extLst>
              <a:ext uri="{FF2B5EF4-FFF2-40B4-BE49-F238E27FC236}">
                <a16:creationId xmlns:a16="http://schemas.microsoft.com/office/drawing/2014/main" id="{35C81906-DD1F-DABC-F73C-1B2F8539C6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pic>
        <p:nvPicPr>
          <p:cNvPr id="12" name="Picture 11">
            <a:extLst>
              <a:ext uri="{FF2B5EF4-FFF2-40B4-BE49-F238E27FC236}">
                <a16:creationId xmlns:a16="http://schemas.microsoft.com/office/drawing/2014/main" id="{E8ECCA6A-26E9-CEBF-E6E7-BE4227050F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
        <p:nvSpPr>
          <p:cNvPr id="9" name="Title 1"/>
          <p:cNvSpPr>
            <a:spLocks noGrp="1"/>
          </p:cNvSpPr>
          <p:nvPr>
            <p:ph type="title" hasCustomPrompt="1"/>
          </p:nvPr>
        </p:nvSpPr>
        <p:spPr>
          <a:xfrm>
            <a:off x="457102" y="446709"/>
            <a:ext cx="10924312" cy="1001091"/>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787" y="1640297"/>
            <a:ext cx="5511213" cy="874303"/>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631027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29" y="1639726"/>
            <a:ext cx="11261289" cy="684374"/>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8DE6735E-7470-0116-BB42-19532ADE4B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F98109A1-67F1-1B88-783A-69F7A6B6543D}"/>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94FC5CCD-C67F-5708-B476-F923B90F9878}"/>
              </a:ext>
            </a:extLst>
          </p:cNvPr>
          <p:cNvSpPr>
            <a:spLocks noGrp="1"/>
          </p:cNvSpPr>
          <p:nvPr>
            <p:ph type="body" sz="quarter" idx="16"/>
          </p:nvPr>
        </p:nvSpPr>
        <p:spPr>
          <a:xfrm>
            <a:off x="455613" y="6059488"/>
            <a:ext cx="9083023"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590447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sub, top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38"/>
            <a:ext cx="10185158"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510338"/>
            <a:ext cx="767476" cy="2538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4600"/>
            <a:ext cx="11279187" cy="3544888"/>
          </a:xfrm>
        </p:spPr>
        <p:txBody>
          <a:bodyPr/>
          <a:lstStyle>
            <a:lvl1pPr>
              <a:defRPr>
                <a:solidFill>
                  <a:schemeClr val="tx1"/>
                </a:solidFill>
              </a:defRPr>
            </a:lvl1pPr>
            <a:lvl2pPr marL="404813" indent="-182563">
              <a:defRPr>
                <a:solidFill>
                  <a:schemeClr val="tx1"/>
                </a:solidFill>
              </a:defRPr>
            </a:lvl2pPr>
            <a:lvl3pPr marL="625475" indent="-163513">
              <a:defRPr>
                <a:solidFill>
                  <a:schemeClr val="tx1"/>
                </a:solidFill>
              </a:defRPr>
            </a:lvl3pPr>
            <a:lvl4pPr marL="857250" indent="-182563">
              <a:defRPr>
                <a:solidFill>
                  <a:schemeClr val="tx1"/>
                </a:solidFill>
              </a:defRPr>
            </a:lvl4pPr>
            <a:lvl5pPr marL="1087438" indent="-182563">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6A4353-FA3B-DC80-23BD-4509C14F2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28705C1-657C-2ECA-339E-77F921E731E1}"/>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58B3DE06-B40A-4FF9-A874-082C8C015F84}"/>
              </a:ext>
            </a:extLst>
          </p:cNvPr>
          <p:cNvSpPr>
            <a:spLocks noGrp="1"/>
          </p:cNvSpPr>
          <p:nvPr>
            <p:ph type="body" sz="quarter" idx="16"/>
          </p:nvPr>
        </p:nvSpPr>
        <p:spPr>
          <a:xfrm>
            <a:off x="455612" y="6059488"/>
            <a:ext cx="11279187" cy="438150"/>
          </a:xfrm>
        </p:spPr>
        <p:txBody>
          <a:bodyPr anchor="b"/>
          <a:lstStyle>
            <a:lvl1pPr>
              <a:defRPr sz="900">
                <a:solidFill>
                  <a:schemeClr val="tx1"/>
                </a:solidFill>
              </a:defRPr>
            </a:lvl1pPr>
          </a:lstStyle>
          <a:p>
            <a:pPr lvl="0"/>
            <a:endParaRPr lang="en-US" dirty="0"/>
          </a:p>
        </p:txBody>
      </p:sp>
      <p:sp>
        <p:nvSpPr>
          <p:cNvPr id="6" name="TextBox 5">
            <a:extLst>
              <a:ext uri="{FF2B5EF4-FFF2-40B4-BE49-F238E27FC236}">
                <a16:creationId xmlns:a16="http://schemas.microsoft.com/office/drawing/2014/main" id="{FFD275BD-7BAC-9B78-F712-D974222F906F}"/>
              </a:ext>
            </a:extLst>
          </p:cNvPr>
          <p:cNvSpPr txBox="1"/>
          <p:nvPr userDrawn="1"/>
        </p:nvSpPr>
        <p:spPr>
          <a:xfrm>
            <a:off x="1849120" y="-101600"/>
            <a:ext cx="0" cy="0"/>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842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no sub, top arc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833" y="1639888"/>
            <a:ext cx="11288372" cy="3810522"/>
          </a:xfrm>
        </p:spPr>
        <p:txBody>
          <a:bodyPr/>
          <a:lstStyle>
            <a:lvl1pPr>
              <a:defRPr>
                <a:solidFill>
                  <a:srgbClr val="000000"/>
                </a:solidFill>
              </a:defRPr>
            </a:lvl1pPr>
            <a:lvl2pPr marL="404813" indent="-182563">
              <a:defRPr>
                <a:solidFill>
                  <a:srgbClr val="000000"/>
                </a:solidFill>
              </a:defRPr>
            </a:lvl2pPr>
            <a:lvl3pPr marL="625475" indent="-163513">
              <a:defRPr>
                <a:solidFill>
                  <a:srgbClr val="000000"/>
                </a:solidFill>
              </a:defRPr>
            </a:lvl3pPr>
            <a:lvl4pPr marL="857250" indent="-182563">
              <a:defRPr>
                <a:solidFill>
                  <a:srgbClr val="000000"/>
                </a:solidFill>
              </a:defRPr>
            </a:lvl4pPr>
            <a:lvl5pPr marL="1087438" indent="-182563">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495D751-C56A-5A1B-9A91-B3F7901EB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00D989B-1A2D-7DAA-B41F-8498E7B6A77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1" name="Text Placeholder 2">
            <a:extLst>
              <a:ext uri="{FF2B5EF4-FFF2-40B4-BE49-F238E27FC236}">
                <a16:creationId xmlns:a16="http://schemas.microsoft.com/office/drawing/2014/main" id="{AB9108B0-0C95-2BDC-1AD0-CA7AC2869B0E}"/>
              </a:ext>
            </a:extLst>
          </p:cNvPr>
          <p:cNvSpPr>
            <a:spLocks noGrp="1"/>
          </p:cNvSpPr>
          <p:nvPr>
            <p:ph type="body" sz="quarter" idx="16"/>
          </p:nvPr>
        </p:nvSpPr>
        <p:spPr>
          <a:xfrm>
            <a:off x="457629" y="6059488"/>
            <a:ext cx="11296515"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78809513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sub, top arc,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30" y="1639238"/>
            <a:ext cx="10183141" cy="686450"/>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E7A63BCB-C947-2224-3A2B-F29BD8D860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E3362C0A-DF26-7638-3265-A010E66A75E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6CE78A0E-A668-F8E3-9ED4-0DC9D9BDDA51}"/>
              </a:ext>
            </a:extLst>
          </p:cNvPr>
          <p:cNvSpPr>
            <a:spLocks noGrp="1"/>
          </p:cNvSpPr>
          <p:nvPr>
            <p:ph type="body" sz="quarter" idx="16"/>
          </p:nvPr>
        </p:nvSpPr>
        <p:spPr>
          <a:xfrm>
            <a:off x="455613" y="6059488"/>
            <a:ext cx="11258332"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5750099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779"/>
            <a:ext cx="11302915" cy="99214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17" y="1639597"/>
            <a:ext cx="11279187" cy="681327"/>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4600"/>
            <a:ext cx="11292135" cy="3425108"/>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38F9D25-E245-2F8C-099C-A672BC79C5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A472FE39-E8CF-4C01-7184-36992981754A}"/>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1" name="Text Placeholder 2">
            <a:extLst>
              <a:ext uri="{FF2B5EF4-FFF2-40B4-BE49-F238E27FC236}">
                <a16:creationId xmlns:a16="http://schemas.microsoft.com/office/drawing/2014/main" id="{67352B3C-5D4A-A75A-E687-FFDE7E655A9D}"/>
              </a:ext>
            </a:extLst>
          </p:cNvPr>
          <p:cNvSpPr>
            <a:spLocks noGrp="1"/>
          </p:cNvSpPr>
          <p:nvPr>
            <p:ph type="body" sz="quarter" idx="16"/>
          </p:nvPr>
        </p:nvSpPr>
        <p:spPr>
          <a:xfrm>
            <a:off x="457217" y="6059488"/>
            <a:ext cx="11290530"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071558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and lin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2" y="1640287"/>
            <a:ext cx="5511798"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9" y="2516188"/>
            <a:ext cx="5511798"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9"/>
            <a:ext cx="1126542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Text Placeholder 6">
            <a:extLst>
              <a:ext uri="{FF2B5EF4-FFF2-40B4-BE49-F238E27FC236}">
                <a16:creationId xmlns:a16="http://schemas.microsoft.com/office/drawing/2014/main" id="{9E9A48E6-6EBB-45D6-A5F0-9A790C736352}"/>
              </a:ext>
            </a:extLst>
          </p:cNvPr>
          <p:cNvSpPr>
            <a:spLocks noGrp="1"/>
          </p:cNvSpPr>
          <p:nvPr>
            <p:ph type="body" sz="quarter" idx="17"/>
          </p:nvPr>
        </p:nvSpPr>
        <p:spPr>
          <a:xfrm>
            <a:off x="6318608" y="2514600"/>
            <a:ext cx="5402436" cy="33095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7BCB064-2C4F-48C9-99D3-E484E736190C}"/>
              </a:ext>
            </a:extLst>
          </p:cNvPr>
          <p:cNvCxnSpPr>
            <a:cxnSpLocks/>
          </p:cNvCxnSpPr>
          <p:nvPr userDrawn="1"/>
        </p:nvCxnSpPr>
        <p:spPr>
          <a:xfrm>
            <a:off x="6091238" y="1638699"/>
            <a:ext cx="0" cy="4258667"/>
          </a:xfrm>
          <a:prstGeom prst="line">
            <a:avLst/>
          </a:prstGeom>
          <a:ln>
            <a:solidFill>
              <a:srgbClr val="425563"/>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370C504E-4E88-78F9-48E5-70F788CEB765}"/>
              </a:ext>
            </a:extLst>
          </p:cNvPr>
          <p:cNvSpPr>
            <a:spLocks noGrp="1"/>
          </p:cNvSpPr>
          <p:nvPr>
            <p:ph type="body" sz="quarter" idx="18" hasCustomPrompt="1"/>
          </p:nvPr>
        </p:nvSpPr>
        <p:spPr>
          <a:xfrm>
            <a:off x="6326197" y="1647263"/>
            <a:ext cx="5412400" cy="676837"/>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115809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817"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9"/>
            <a:ext cx="551338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552354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1454158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circl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62127" y="2534945"/>
            <a:ext cx="552354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11267640"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9" name="Picture Placeholder 18">
            <a:extLst>
              <a:ext uri="{FF2B5EF4-FFF2-40B4-BE49-F238E27FC236}">
                <a16:creationId xmlns:a16="http://schemas.microsoft.com/office/drawing/2014/main" id="{65575A76-C3A5-7366-C22D-82628D84969B}"/>
              </a:ext>
            </a:extLst>
          </p:cNvPr>
          <p:cNvSpPr>
            <a:spLocks noGrp="1"/>
          </p:cNvSpPr>
          <p:nvPr>
            <p:ph type="pic" sz="quarter" idx="17"/>
          </p:nvPr>
        </p:nvSpPr>
        <p:spPr>
          <a:xfrm>
            <a:off x="7397395" y="1787045"/>
            <a:ext cx="3708971" cy="370897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2077055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 2 column, half gray">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1" y="446592"/>
            <a:ext cx="5501210"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8"/>
            <a:ext cx="5513387"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sp>
        <p:nvSpPr>
          <p:cNvPr id="11" name="Rectangle 10">
            <a:extLst>
              <a:ext uri="{FF2B5EF4-FFF2-40B4-BE49-F238E27FC236}">
                <a16:creationId xmlns:a16="http://schemas.microsoft.com/office/drawing/2014/main" id="{25C17987-5EC3-8A6B-75BE-3CC42D560F69}"/>
              </a:ext>
            </a:extLst>
          </p:cNvPr>
          <p:cNvSpPr/>
          <p:nvPr userDrawn="1"/>
        </p:nvSpPr>
        <p:spPr>
          <a:xfrm>
            <a:off x="6233160" y="0"/>
            <a:ext cx="6302331" cy="6888684"/>
          </a:xfrm>
          <a:prstGeom prst="rect">
            <a:avLst/>
          </a:prstGeom>
          <a:solidFill>
            <a:srgbClr val="4255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
        <p:nvSpPr>
          <p:cNvPr id="13" name="Text Placeholder 4">
            <a:extLst>
              <a:ext uri="{FF2B5EF4-FFF2-40B4-BE49-F238E27FC236}">
                <a16:creationId xmlns:a16="http://schemas.microsoft.com/office/drawing/2014/main" id="{CC0B3875-5830-E62F-969C-135F22538DE7}"/>
              </a:ext>
            </a:extLst>
          </p:cNvPr>
          <p:cNvSpPr>
            <a:spLocks noGrp="1"/>
          </p:cNvSpPr>
          <p:nvPr>
            <p:ph type="body" sz="quarter" idx="17" hasCustomPrompt="1"/>
          </p:nvPr>
        </p:nvSpPr>
        <p:spPr>
          <a:xfrm>
            <a:off x="6564820" y="1646100"/>
            <a:ext cx="5505436" cy="678000"/>
          </a:xfrm>
        </p:spPr>
        <p:txBody>
          <a:bodyPr/>
          <a:lstStyle>
            <a:lvl1pPr>
              <a:defRPr sz="1800">
                <a:solidFill>
                  <a:schemeClr val="bg1"/>
                </a:solidFill>
              </a:defRPr>
            </a:lvl1pPr>
          </a:lstStyle>
          <a:p>
            <a:pPr lvl="0"/>
            <a:r>
              <a:rPr lang="en-US" dirty="0"/>
              <a:t>Click to edit master text styles</a:t>
            </a:r>
          </a:p>
        </p:txBody>
      </p:sp>
      <p:sp>
        <p:nvSpPr>
          <p:cNvPr id="14" name="Text Placeholder 6">
            <a:extLst>
              <a:ext uri="{FF2B5EF4-FFF2-40B4-BE49-F238E27FC236}">
                <a16:creationId xmlns:a16="http://schemas.microsoft.com/office/drawing/2014/main" id="{C23E3237-4455-18CB-266F-6184E13234C2}"/>
              </a:ext>
            </a:extLst>
          </p:cNvPr>
          <p:cNvSpPr>
            <a:spLocks noGrp="1"/>
          </p:cNvSpPr>
          <p:nvPr>
            <p:ph type="body" sz="quarter" idx="18"/>
          </p:nvPr>
        </p:nvSpPr>
        <p:spPr>
          <a:xfrm>
            <a:off x="6564821" y="2514600"/>
            <a:ext cx="5525756" cy="3318597"/>
          </a:xfrm>
        </p:spPr>
        <p:txBody>
          <a:bodyPr/>
          <a:lstStyle>
            <a:lvl1pPr>
              <a:defRPr sz="1400">
                <a:solidFill>
                  <a:schemeClr val="bg1"/>
                </a:solidFill>
              </a:defRPr>
            </a:lvl1pPr>
            <a:lvl2pPr marL="396875" indent="-182563">
              <a:defRPr sz="1400">
                <a:solidFill>
                  <a:schemeClr val="bg1"/>
                </a:solidFill>
              </a:defRPr>
            </a:lvl2pPr>
            <a:lvl3pPr marL="625475" indent="-182563">
              <a:defRPr sz="1400">
                <a:solidFill>
                  <a:schemeClr val="bg1"/>
                </a:solidFill>
              </a:defRPr>
            </a:lvl3pPr>
            <a:lvl4pPr marL="854075" indent="-182563">
              <a:defRPr sz="1400">
                <a:solidFill>
                  <a:schemeClr val="bg1"/>
                </a:solidFill>
              </a:defRPr>
            </a:lvl4pPr>
            <a:lvl5pPr marL="1082675" indent="-182563">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00709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half photo">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A11900-F6E1-9294-179F-D24F44C84816}"/>
              </a:ext>
            </a:extLst>
          </p:cNvPr>
          <p:cNvSpPr>
            <a:spLocks noGrp="1"/>
          </p:cNvSpPr>
          <p:nvPr>
            <p:ph type="pic" sz="quarter" idx="17"/>
          </p:nvPr>
        </p:nvSpPr>
        <p:spPr>
          <a:xfrm>
            <a:off x="6215063" y="0"/>
            <a:ext cx="5976937" cy="6888163"/>
          </a:xfrm>
          <a:solidFill>
            <a:schemeClr val="tx2">
              <a:lumMod val="40000"/>
              <a:lumOff val="60000"/>
            </a:schemeClr>
          </a:solidFill>
        </p:spPr>
        <p:txBody>
          <a:bodyPr/>
          <a:lstStyle/>
          <a:p>
            <a:endParaRPr lang="en-US"/>
          </a:p>
        </p:txBody>
      </p:sp>
      <p:sp>
        <p:nvSpPr>
          <p:cNvPr id="9" name="Title 1"/>
          <p:cNvSpPr>
            <a:spLocks noGrp="1"/>
          </p:cNvSpPr>
          <p:nvPr>
            <p:ph type="title" hasCustomPrompt="1"/>
          </p:nvPr>
        </p:nvSpPr>
        <p:spPr>
          <a:xfrm>
            <a:off x="457630" y="446592"/>
            <a:ext cx="5511369"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6885" y="2516189"/>
            <a:ext cx="550322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582792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pic>
        <p:nvPicPr>
          <p:cNvPr id="17" name="Picture 16" descr="A person in a field&#10;&#10;Description automatically generated with low confidence">
            <a:extLst>
              <a:ext uri="{FF2B5EF4-FFF2-40B4-BE49-F238E27FC236}">
                <a16:creationId xmlns:a16="http://schemas.microsoft.com/office/drawing/2014/main" id="{47BF38FA-B994-1C79-BE7D-BDBF6C729A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8" y="1"/>
            <a:ext cx="12194708" cy="6858000"/>
          </a:xfrm>
          <a:prstGeom prst="rect">
            <a:avLst/>
          </a:prstGeom>
        </p:spPr>
      </p:pic>
      <p:pic>
        <p:nvPicPr>
          <p:cNvPr id="7" name="Picture 6" descr="Shape, circle&#10;&#10;Description automatically generated">
            <a:extLst>
              <a:ext uri="{FF2B5EF4-FFF2-40B4-BE49-F238E27FC236}">
                <a16:creationId xmlns:a16="http://schemas.microsoft.com/office/drawing/2014/main" id="{F421C946-5021-3775-4454-F078CAC0E0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320"/>
            <a:ext cx="12192000" cy="6858000"/>
          </a:xfrm>
          <a:prstGeom prst="rect">
            <a:avLst/>
          </a:prstGeom>
        </p:spPr>
      </p:pic>
      <p:sp>
        <p:nvSpPr>
          <p:cNvPr id="9" name="Title 1"/>
          <p:cNvSpPr>
            <a:spLocks noGrp="1"/>
          </p:cNvSpPr>
          <p:nvPr>
            <p:ph type="title" hasCustomPrompt="1"/>
          </p:nvPr>
        </p:nvSpPr>
        <p:spPr>
          <a:xfrm>
            <a:off x="457101" y="445447"/>
            <a:ext cx="11274365" cy="1000608"/>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814" y="1640451"/>
            <a:ext cx="5511186" cy="874149"/>
          </a:xfrm>
        </p:spPr>
        <p:txBody>
          <a:bodyPr/>
          <a:lstStyle>
            <a:lvl1pPr>
              <a:defRPr sz="1800">
                <a:solidFill>
                  <a:schemeClr val="tx2"/>
                </a:solidFill>
              </a:defRPr>
            </a:lvl1pPr>
          </a:lstStyle>
          <a:p>
            <a:pPr lvl="0"/>
            <a:r>
              <a:rPr lang="en-US" dirty="0"/>
              <a:t>Click to edit master text styles</a:t>
            </a:r>
          </a:p>
        </p:txBody>
      </p:sp>
      <p:pic>
        <p:nvPicPr>
          <p:cNvPr id="13" name="Picture 12">
            <a:extLst>
              <a:ext uri="{FF2B5EF4-FFF2-40B4-BE49-F238E27FC236}">
                <a16:creationId xmlns:a16="http://schemas.microsoft.com/office/drawing/2014/main" id="{B082CFEC-C174-361A-B595-BACB2D974F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11651685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or table, no sub">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6515"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201" y="1639889"/>
            <a:ext cx="5513387" cy="416717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6524" y="6059488"/>
            <a:ext cx="11294013"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1944737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only-1">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4866"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91" y="1639899"/>
            <a:ext cx="11294867" cy="677849"/>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630" y="6059488"/>
            <a:ext cx="11296516" cy="438149"/>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E09ED36F-4A55-BC85-5737-226BF57C80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385083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5F942BE-697B-0564-B8D7-00CA5B3609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4500"/>
            <a:ext cx="12192000" cy="6858000"/>
          </a:xfrm>
          <a:prstGeom prst="rect">
            <a:avLst/>
          </a:prstGeom>
        </p:spPr>
      </p:pic>
      <p:sp>
        <p:nvSpPr>
          <p:cNvPr id="2" name="Title 5"/>
          <p:cNvSpPr>
            <a:spLocks noGrp="1"/>
          </p:cNvSpPr>
          <p:nvPr>
            <p:ph type="title"/>
          </p:nvPr>
        </p:nvSpPr>
        <p:spPr>
          <a:xfrm>
            <a:off x="1078318" y="890337"/>
            <a:ext cx="10047767" cy="4032537"/>
          </a:xfrm>
        </p:spPr>
        <p:txBody>
          <a:bodyPr anchor="ctr"/>
          <a:lstStyle>
            <a:lvl1pPr marL="0" indent="0" algn="ctr">
              <a:lnSpc>
                <a:spcPct val="120000"/>
              </a:lnSpc>
              <a:defRPr sz="2800" b="0"/>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B795C448-B00F-CD61-5DBE-07C217994253}"/>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3237766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7" y="6059489"/>
            <a:ext cx="1129624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05656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nly, bottom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6636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9" y="6059488"/>
            <a:ext cx="838130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21039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only, top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6" cy="1000026"/>
          </a:xfrm>
        </p:spPr>
        <p:txBody>
          <a:bodyPr/>
          <a:lstStyle>
            <a:lvl1pPr>
              <a:defRPr sz="2800"/>
            </a:lvl1pPr>
          </a:lstStyle>
          <a:p>
            <a:r>
              <a:rPr lang="en-US" dirty="0"/>
              <a:t>Click to edit master title style</a:t>
            </a:r>
          </a:p>
        </p:txBody>
      </p:sp>
      <p:sp>
        <p:nvSpPr>
          <p:cNvPr id="8" name="Text Placeholder 6"/>
          <p:cNvSpPr>
            <a:spLocks noGrp="1"/>
          </p:cNvSpPr>
          <p:nvPr>
            <p:ph type="body" sz="quarter" idx="16"/>
          </p:nvPr>
        </p:nvSpPr>
        <p:spPr>
          <a:xfrm>
            <a:off x="455613" y="6059489"/>
            <a:ext cx="1129852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50612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0"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5" name="Picture 4">
            <a:extLst>
              <a:ext uri="{FF2B5EF4-FFF2-40B4-BE49-F238E27FC236}">
                <a16:creationId xmlns:a16="http://schemas.microsoft.com/office/drawing/2014/main" id="{12EF9AD1-4075-959F-F7D1-A60A02F2E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6" name="Text Placeholder 6">
            <a:extLst>
              <a:ext uri="{FF2B5EF4-FFF2-40B4-BE49-F238E27FC236}">
                <a16:creationId xmlns:a16="http://schemas.microsoft.com/office/drawing/2014/main" id="{718AED92-0EB4-EB73-9010-2896E44DA665}"/>
              </a:ext>
            </a:extLst>
          </p:cNvPr>
          <p:cNvSpPr>
            <a:spLocks noGrp="1"/>
          </p:cNvSpPr>
          <p:nvPr>
            <p:ph type="body" sz="quarter" idx="16"/>
          </p:nvPr>
        </p:nvSpPr>
        <p:spPr>
          <a:xfrm>
            <a:off x="455613" y="6059489"/>
            <a:ext cx="1129853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Tree>
    <p:extLst>
      <p:ext uri="{BB962C8B-B14F-4D97-AF65-F5344CB8AC3E}">
        <p14:creationId xmlns:p14="http://schemas.microsoft.com/office/powerpoint/2010/main" val="200722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120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2"/>
            <a:ext cx="1127918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7200" y="2516193"/>
            <a:ext cx="5506916" cy="3421694"/>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p:cNvSpPr>
            <a:spLocks noGrp="1"/>
          </p:cNvSpPr>
          <p:nvPr>
            <p:ph sz="quarter" idx="22"/>
          </p:nvPr>
        </p:nvSpPr>
        <p:spPr>
          <a:xfrm>
            <a:off x="6215063" y="2516716"/>
            <a:ext cx="5514853" cy="3421695"/>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23"/>
          </p:nvPr>
        </p:nvSpPr>
        <p:spPr>
          <a:xfrm>
            <a:off x="458263" y="6059488"/>
            <a:ext cx="11272823" cy="4381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1"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2" name="Picture 11">
            <a:extLst>
              <a:ext uri="{FF2B5EF4-FFF2-40B4-BE49-F238E27FC236}">
                <a16:creationId xmlns:a16="http://schemas.microsoft.com/office/drawing/2014/main" id="{D5DD1F00-618E-07C1-1505-AEF6B97F2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47327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1"/>
            <a:ext cx="11266367" cy="990599"/>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6636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2" name="Content Placeholder 11"/>
          <p:cNvSpPr>
            <a:spLocks noGrp="1"/>
          </p:cNvSpPr>
          <p:nvPr>
            <p:ph sz="quarter" idx="16"/>
          </p:nvPr>
        </p:nvSpPr>
        <p:spPr>
          <a:xfrm>
            <a:off x="457200" y="2516188"/>
            <a:ext cx="3584455" cy="342169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p:cNvSpPr>
            <a:spLocks noGrp="1"/>
          </p:cNvSpPr>
          <p:nvPr>
            <p:ph sz="quarter" idx="17"/>
          </p:nvPr>
        </p:nvSpPr>
        <p:spPr>
          <a:xfrm>
            <a:off x="4288955" y="2516187"/>
            <a:ext cx="3607740" cy="3410821"/>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18"/>
          </p:nvPr>
        </p:nvSpPr>
        <p:spPr>
          <a:xfrm>
            <a:off x="8145464" y="2516191"/>
            <a:ext cx="3582866" cy="341081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19"/>
          </p:nvPr>
        </p:nvSpPr>
        <p:spPr>
          <a:xfrm>
            <a:off x="457200" y="6059488"/>
            <a:ext cx="1126702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1" name="Picture 10">
            <a:extLst>
              <a:ext uri="{FF2B5EF4-FFF2-40B4-BE49-F238E27FC236}">
                <a16:creationId xmlns:a16="http://schemas.microsoft.com/office/drawing/2014/main" id="{9EBBC518-64BC-1E00-4CA3-32DCCF31DD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96008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_1 column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2"/>
            <a:ext cx="11266367" cy="99059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82245"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1" name="Content Placeholder 10"/>
          <p:cNvSpPr>
            <a:spLocks noGrp="1"/>
          </p:cNvSpPr>
          <p:nvPr>
            <p:ph sz="quarter" idx="15"/>
          </p:nvPr>
        </p:nvSpPr>
        <p:spPr>
          <a:xfrm>
            <a:off x="457200" y="2516188"/>
            <a:ext cx="7434611"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8145463" y="2516188"/>
            <a:ext cx="3582867"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7"/>
          </p:nvPr>
        </p:nvSpPr>
        <p:spPr>
          <a:xfrm>
            <a:off x="455613" y="6059489"/>
            <a:ext cx="11284485"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0" name="Picture 9">
            <a:extLst>
              <a:ext uri="{FF2B5EF4-FFF2-40B4-BE49-F238E27FC236}">
                <a16:creationId xmlns:a16="http://schemas.microsoft.com/office/drawing/2014/main" id="{A30CC4AE-8EC2-F34F-B21C-7EE89CAC1B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34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543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89"/>
            <a:ext cx="9966960" cy="689573"/>
          </a:xfrm>
        </p:spPr>
        <p:txBody>
          <a:bodyPr/>
          <a:lstStyle>
            <a:lvl1pPr>
              <a:defRPr sz="1800">
                <a:solidFill>
                  <a:schemeClr val="tx2"/>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4D282753-AEEB-1D1C-1401-D34F394DE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2874" y="6106426"/>
            <a:ext cx="2018245" cy="449376"/>
          </a:xfrm>
          <a:prstGeom prst="rect">
            <a:avLst/>
          </a:prstGeom>
        </p:spPr>
      </p:pic>
      <p:pic>
        <p:nvPicPr>
          <p:cNvPr id="7" name="Picture 6" descr="Shape&#10;&#10;Description automatically generated">
            <a:extLst>
              <a:ext uri="{FF2B5EF4-FFF2-40B4-BE49-F238E27FC236}">
                <a16:creationId xmlns:a16="http://schemas.microsoft.com/office/drawing/2014/main" id="{29105D5F-A07A-AD3C-0382-5CAFA03EA7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spTree>
    <p:extLst>
      <p:ext uri="{BB962C8B-B14F-4D97-AF65-F5344CB8AC3E}">
        <p14:creationId xmlns:p14="http://schemas.microsoft.com/office/powerpoint/2010/main" val="2734594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comparison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0125"/>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5513387" cy="4320743"/>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6215063" y="1639889"/>
            <a:ext cx="5513267" cy="4320744"/>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1B5A582-D148-85B4-054E-0B269C733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797557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4286250" y="1639889"/>
            <a:ext cx="3624735"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27" name="Text Placeholder 4"/>
          <p:cNvSpPr>
            <a:spLocks noGrp="1"/>
          </p:cNvSpPr>
          <p:nvPr>
            <p:ph type="body" sz="quarter" idx="21"/>
          </p:nvPr>
        </p:nvSpPr>
        <p:spPr>
          <a:xfrm>
            <a:off x="8145463" y="1639888"/>
            <a:ext cx="3601920"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900" y="6059488"/>
            <a:ext cx="11289484"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CB515C73-88DB-ECA9-5FCC-2D3D3D87FF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F2A5CDC4-E22E-D09B-EB7A-1886D381EF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9155094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35596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4" name="Picture 13">
            <a:extLst>
              <a:ext uri="{FF2B5EF4-FFF2-40B4-BE49-F238E27FC236}">
                <a16:creationId xmlns:a16="http://schemas.microsoft.com/office/drawing/2014/main" id="{9FDAA8F9-8C0F-4587-4C89-34F1FC1660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495F0CCD-E5C3-18C1-30E5-847912ABAC4F}"/>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36934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5" y="1639425"/>
            <a:ext cx="5513387" cy="425272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6215063" y="1639887"/>
            <a:ext cx="5513267" cy="4252721"/>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A45B317-642A-BFFD-8DFE-ADB26A94C1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918092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7200" y="1639362"/>
            <a:ext cx="3584455" cy="428605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1" y="1639363"/>
            <a:ext cx="3615352"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p:cNvSpPr>
            <a:spLocks noGrp="1"/>
          </p:cNvSpPr>
          <p:nvPr>
            <p:ph sz="quarter" idx="18" hasCustomPrompt="1"/>
          </p:nvPr>
        </p:nvSpPr>
        <p:spPr>
          <a:xfrm>
            <a:off x="8145464" y="1639427"/>
            <a:ext cx="3592394"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9"/>
          </p:nvPr>
        </p:nvSpPr>
        <p:spPr>
          <a:xfrm>
            <a:off x="457200" y="6059488"/>
            <a:ext cx="1128065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5"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6"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0" name="Picture 9">
            <a:extLst>
              <a:ext uri="{FF2B5EF4-FFF2-40B4-BE49-F238E27FC236}">
                <a16:creationId xmlns:a16="http://schemas.microsoft.com/office/drawing/2014/main" id="{A75A5D8A-EDEA-C82C-6088-9F7D768F7F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0933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lumn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3590924"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0" y="1639363"/>
            <a:ext cx="7442080" cy="432074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AB9DAC58-6DAE-D000-2A32-DF941D99F0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185387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lumn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74501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8145464" y="1639889"/>
            <a:ext cx="35893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5613" y="6059488"/>
            <a:ext cx="1127918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endParaRPr lang="en-US" dirty="0"/>
          </a:p>
        </p:txBody>
      </p:sp>
      <p:pic>
        <p:nvPicPr>
          <p:cNvPr id="9" name="Picture 8">
            <a:extLst>
              <a:ext uri="{FF2B5EF4-FFF2-40B4-BE49-F238E27FC236}">
                <a16:creationId xmlns:a16="http://schemas.microsoft.com/office/drawing/2014/main" id="{ACD680B7-FF54-6F6C-C6E7-ADF34A23C4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870982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comp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p:cNvSpPr>
            <a:spLocks noGrp="1"/>
          </p:cNvSpPr>
          <p:nvPr>
            <p:ph sz="quarter" idx="27"/>
          </p:nvPr>
        </p:nvSpPr>
        <p:spPr>
          <a:xfrm>
            <a:off x="8145463" y="2530474"/>
            <a:ext cx="3582865"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6" name="Text Placeholder 4"/>
          <p:cNvSpPr>
            <a:spLocks noGrp="1"/>
          </p:cNvSpPr>
          <p:nvPr>
            <p:ph type="body" sz="quarter" idx="31" hasCustomPrompt="1"/>
          </p:nvPr>
        </p:nvSpPr>
        <p:spPr>
          <a:xfrm>
            <a:off x="8145463" y="1639888"/>
            <a:ext cx="3591678" cy="68580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39501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with circ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3" name="Picture Placeholder 12">
            <a:extLst>
              <a:ext uri="{FF2B5EF4-FFF2-40B4-BE49-F238E27FC236}">
                <a16:creationId xmlns:a16="http://schemas.microsoft.com/office/drawing/2014/main" id="{55BD6C4D-1AFA-7B29-F44D-0BFB87E03630}"/>
              </a:ext>
            </a:extLst>
          </p:cNvPr>
          <p:cNvSpPr>
            <a:spLocks noGrp="1"/>
          </p:cNvSpPr>
          <p:nvPr>
            <p:ph type="pic" sz="quarter" idx="17"/>
          </p:nvPr>
        </p:nvSpPr>
        <p:spPr>
          <a:xfrm>
            <a:off x="8517937" y="2324100"/>
            <a:ext cx="3061041" cy="306104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1304346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7456373"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2" name="Picture Placeholder 3">
            <a:extLst>
              <a:ext uri="{FF2B5EF4-FFF2-40B4-BE49-F238E27FC236}">
                <a16:creationId xmlns:a16="http://schemas.microsoft.com/office/drawing/2014/main" id="{6311AC64-CB5A-0F73-C1EB-6F06FE5E37D8}"/>
              </a:ext>
            </a:extLst>
          </p:cNvPr>
          <p:cNvSpPr>
            <a:spLocks noGrp="1"/>
          </p:cNvSpPr>
          <p:nvPr>
            <p:ph type="pic" sz="quarter" idx="17"/>
          </p:nvPr>
        </p:nvSpPr>
        <p:spPr>
          <a:xfrm>
            <a:off x="8151698" y="0"/>
            <a:ext cx="4040302" cy="6888163"/>
          </a:xfrm>
          <a:solidFill>
            <a:schemeClr val="tx2">
              <a:lumMod val="40000"/>
              <a:lumOff val="60000"/>
            </a:schemeClr>
          </a:solidFill>
        </p:spPr>
        <p:txBody>
          <a:bodyPr/>
          <a:lstStyle/>
          <a:p>
            <a:endParaRPr lang="en-US"/>
          </a:p>
        </p:txBody>
      </p:sp>
      <p:pic>
        <p:nvPicPr>
          <p:cNvPr id="16" name="Picture 15">
            <a:extLst>
              <a:ext uri="{FF2B5EF4-FFF2-40B4-BE49-F238E27FC236}">
                <a16:creationId xmlns:a16="http://schemas.microsoft.com/office/drawing/2014/main" id="{7ACBF6F0-E4C2-BECC-D51B-BD106198A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1490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1" y="446088"/>
            <a:ext cx="11270479" cy="1003299"/>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7954" y="1639855"/>
            <a:ext cx="9995734" cy="682657"/>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828BEF82-CB0B-7AD2-C6DC-7333A3818A9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26293ABF-79B1-6BD9-523F-2712DA496A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pic>
        <p:nvPicPr>
          <p:cNvPr id="8" name="Picture 7" descr="Shape&#10;&#10;Description automatically generated">
            <a:extLst>
              <a:ext uri="{FF2B5EF4-FFF2-40B4-BE49-F238E27FC236}">
                <a16:creationId xmlns:a16="http://schemas.microsoft.com/office/drawing/2014/main" id="{2B21F840-B7A2-58EF-4460-A920F02C93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148"/>
          <a:stretch/>
        </p:blipFill>
        <p:spPr>
          <a:xfrm>
            <a:off x="0" y="1107440"/>
            <a:ext cx="12192000" cy="5750560"/>
          </a:xfrm>
          <a:prstGeom prst="rect">
            <a:avLst/>
          </a:prstGeom>
        </p:spPr>
      </p:pic>
    </p:spTree>
    <p:extLst>
      <p:ext uri="{BB962C8B-B14F-4D97-AF65-F5344CB8AC3E}">
        <p14:creationId xmlns:p14="http://schemas.microsoft.com/office/powerpoint/2010/main" val="222663684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hite">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5E699FF-0D95-E423-1339-7039CFD643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4500"/>
            <a:ext cx="12192000" cy="6858000"/>
          </a:xfrm>
          <a:prstGeom prst="rect">
            <a:avLst/>
          </a:prstGeom>
        </p:spPr>
      </p:pic>
      <p:sp>
        <p:nvSpPr>
          <p:cNvPr id="2" name="Title 5"/>
          <p:cNvSpPr>
            <a:spLocks noGrp="1"/>
          </p:cNvSpPr>
          <p:nvPr>
            <p:ph type="title"/>
          </p:nvPr>
        </p:nvSpPr>
        <p:spPr>
          <a:xfrm>
            <a:off x="749300" y="890337"/>
            <a:ext cx="10604500" cy="3986463"/>
          </a:xfrm>
        </p:spPr>
        <p:txBody>
          <a:bodyPr anchor="ctr"/>
          <a:lstStyle>
            <a:lvl1pPr marL="118872" indent="-182880" algn="ctr">
              <a:lnSpc>
                <a:spcPct val="120000"/>
              </a:lnSpc>
              <a:defRPr sz="2800" b="0">
                <a:solidFill>
                  <a:srgbClr val="A6093D"/>
                </a:solidFill>
              </a:defRPr>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FF506756-2169-0FDD-B0D9-1629CEA5EB02}"/>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198678809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21" name="Picture 20" descr="A group of people sitting in a room with a baby in a stroller&#10;&#10;Description automatically generated with low confidence">
            <a:extLst>
              <a:ext uri="{FF2B5EF4-FFF2-40B4-BE49-F238E27FC236}">
                <a16:creationId xmlns:a16="http://schemas.microsoft.com/office/drawing/2014/main" id="{F92A7589-901D-34D6-4A30-AFC9DCD9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207240" cy="6474345"/>
          </a:xfrm>
          <a:prstGeom prst="rect">
            <a:avLst/>
          </a:prstGeom>
        </p:spPr>
      </p:pic>
      <p:pic>
        <p:nvPicPr>
          <p:cNvPr id="4" name="Picture 3">
            <a:extLst>
              <a:ext uri="{FF2B5EF4-FFF2-40B4-BE49-F238E27FC236}">
                <a16:creationId xmlns:a16="http://schemas.microsoft.com/office/drawing/2014/main" id="{D5006771-F652-B304-0B7E-E4FEB2BDB0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2833"/>
            <a:ext cx="12192000" cy="6858000"/>
          </a:xfrm>
          <a:prstGeom prst="rect">
            <a:avLst/>
          </a:prstGeom>
        </p:spPr>
      </p:pic>
      <p:sp>
        <p:nvSpPr>
          <p:cNvPr id="9" name="Title 1"/>
          <p:cNvSpPr>
            <a:spLocks noGrp="1"/>
          </p:cNvSpPr>
          <p:nvPr>
            <p:ph type="title" hasCustomPrompt="1"/>
          </p:nvPr>
        </p:nvSpPr>
        <p:spPr>
          <a:xfrm>
            <a:off x="457630" y="44608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8714" y="1641622"/>
            <a:ext cx="5510286" cy="682478"/>
          </a:xfrm>
        </p:spPr>
        <p:txBody>
          <a:bodyPr/>
          <a:lstStyle>
            <a:lvl1pPr>
              <a:defRPr sz="1800">
                <a:solidFill>
                  <a:schemeClr val="tx2"/>
                </a:solidFill>
              </a:defRPr>
            </a:lvl1pPr>
          </a:lstStyle>
          <a:p>
            <a:pPr lvl="0"/>
            <a:r>
              <a:rPr lang="en-US" dirty="0"/>
              <a:t>Click to edit master text styles</a:t>
            </a:r>
          </a:p>
        </p:txBody>
      </p:sp>
      <p:pic>
        <p:nvPicPr>
          <p:cNvPr id="11" name="Picture 10">
            <a:extLst>
              <a:ext uri="{FF2B5EF4-FFF2-40B4-BE49-F238E27FC236}">
                <a16:creationId xmlns:a16="http://schemas.microsoft.com/office/drawing/2014/main" id="{82937A4E-38E7-32D5-9D12-0E4439CA8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21773784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6">
    <p:bg>
      <p:bgRef idx="1001">
        <a:schemeClr val="bg1"/>
      </p:bgRef>
    </p:bg>
    <p:spTree>
      <p:nvGrpSpPr>
        <p:cNvPr id="1" name=""/>
        <p:cNvGrpSpPr/>
        <p:nvPr/>
      </p:nvGrpSpPr>
      <p:grpSpPr>
        <a:xfrm>
          <a:off x="0" y="0"/>
          <a:ext cx="0" cy="0"/>
          <a:chOff x="0" y="0"/>
          <a:chExt cx="0" cy="0"/>
        </a:xfrm>
      </p:grpSpPr>
      <p:pic>
        <p:nvPicPr>
          <p:cNvPr id="11" name="Picture 10" descr="A group of people sitting in a room with a baby in a stroller&#10;&#10;Description automatically generated with low confidence">
            <a:extLst>
              <a:ext uri="{FF2B5EF4-FFF2-40B4-BE49-F238E27FC236}">
                <a16:creationId xmlns:a16="http://schemas.microsoft.com/office/drawing/2014/main" id="{467D633F-E3BF-D925-1251-CDA321A69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7" name="Picture 6" descr="Shape&#10;&#10;Description automatically generated">
            <a:extLst>
              <a:ext uri="{FF2B5EF4-FFF2-40B4-BE49-F238E27FC236}">
                <a16:creationId xmlns:a16="http://schemas.microsoft.com/office/drawing/2014/main" id="{77088874-C988-608B-8386-D3903BEE37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974339"/>
            <a:ext cx="12192000" cy="6858000"/>
          </a:xfrm>
          <a:prstGeom prst="rect">
            <a:avLst/>
          </a:prstGeom>
        </p:spPr>
      </p:pic>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41038"/>
            <a:ext cx="5513387" cy="683062"/>
          </a:xfrm>
        </p:spPr>
        <p:txBody>
          <a:bodyPr/>
          <a:lstStyle>
            <a:lvl1pPr>
              <a:defRPr sz="1800">
                <a:solidFill>
                  <a:schemeClr val="bg1"/>
                </a:solidFill>
              </a:defRPr>
            </a:lvl1pPr>
          </a:lstStyle>
          <a:p>
            <a:pPr lvl="0"/>
            <a:r>
              <a:rPr lang="en-US" dirty="0"/>
              <a:t>Click to edit master text styles</a:t>
            </a:r>
          </a:p>
        </p:txBody>
      </p:sp>
      <p:sp>
        <p:nvSpPr>
          <p:cNvPr id="9" name="Title 1"/>
          <p:cNvSpPr>
            <a:spLocks noGrp="1"/>
          </p:cNvSpPr>
          <p:nvPr>
            <p:ph type="title" hasCustomPrompt="1"/>
          </p:nvPr>
        </p:nvSpPr>
        <p:spPr>
          <a:xfrm>
            <a:off x="455614" y="444500"/>
            <a:ext cx="11269658" cy="1003299"/>
          </a:xfrm>
        </p:spPr>
        <p:txBody>
          <a:bodyPr anchor="t"/>
          <a:lstStyle>
            <a:lvl1pPr>
              <a:defRPr sz="2800" b="0">
                <a:solidFill>
                  <a:schemeClr val="bg1"/>
                </a:solidFill>
              </a:defRPr>
            </a:lvl1pPr>
          </a:lstStyle>
          <a:p>
            <a:r>
              <a:rPr lang="en-US" dirty="0"/>
              <a:t>Click to edit master title</a:t>
            </a:r>
          </a:p>
        </p:txBody>
      </p:sp>
      <p:pic>
        <p:nvPicPr>
          <p:cNvPr id="12" name="Picture 11">
            <a:extLst>
              <a:ext uri="{FF2B5EF4-FFF2-40B4-BE49-F238E27FC236}">
                <a16:creationId xmlns:a16="http://schemas.microsoft.com/office/drawing/2014/main" id="{12ECFEB5-80AB-5F13-E783-8697417F01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9076385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7760E78-FB58-F62E-82A9-7295FE51FD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84499"/>
            <a:ext cx="12192000" cy="6858000"/>
          </a:xfrm>
          <a:prstGeom prst="rect">
            <a:avLst/>
          </a:prstGeom>
        </p:spPr>
      </p:pic>
      <p:sp>
        <p:nvSpPr>
          <p:cNvPr id="9" name="Title 1"/>
          <p:cNvSpPr>
            <a:spLocks noGrp="1"/>
          </p:cNvSpPr>
          <p:nvPr>
            <p:ph type="title" hasCustomPrompt="1"/>
          </p:nvPr>
        </p:nvSpPr>
        <p:spPr>
          <a:xfrm>
            <a:off x="455780" y="444501"/>
            <a:ext cx="9257094" cy="1003300"/>
          </a:xfrm>
        </p:spPr>
        <p:txBody>
          <a:bodyPr anchor="t"/>
          <a:lstStyle>
            <a:lvl1pPr>
              <a:defRPr sz="2800" b="0">
                <a:solidFill>
                  <a:schemeClr val="bg1"/>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135" y="1643416"/>
            <a:ext cx="6819965" cy="871184"/>
          </a:xfrm>
        </p:spPr>
        <p:txBody>
          <a:bodyPr/>
          <a:lstStyle>
            <a:lvl1pPr>
              <a:defRPr sz="1800">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CD5A46BD-5B50-D7E4-A85B-BD09F471FC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874" y="6106426"/>
            <a:ext cx="2018245" cy="449376"/>
          </a:xfrm>
          <a:prstGeom prst="rect">
            <a:avLst/>
          </a:prstGeom>
        </p:spPr>
      </p:pic>
    </p:spTree>
    <p:extLst>
      <p:ext uri="{BB962C8B-B14F-4D97-AF65-F5344CB8AC3E}">
        <p14:creationId xmlns:p14="http://schemas.microsoft.com/office/powerpoint/2010/main" val="241748364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5">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10" name="Picture 9">
            <a:extLst>
              <a:ext uri="{FF2B5EF4-FFF2-40B4-BE49-F238E27FC236}">
                <a16:creationId xmlns:a16="http://schemas.microsoft.com/office/drawing/2014/main" id="{33FF6BEB-95D7-9CA5-F52A-85BD37E9C2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2833"/>
            <a:ext cx="12192000" cy="6858000"/>
          </a:xfrm>
          <a:prstGeom prst="rect">
            <a:avLst/>
          </a:prstGeom>
        </p:spPr>
      </p:pic>
      <p:sp>
        <p:nvSpPr>
          <p:cNvPr id="9" name="Title 1"/>
          <p:cNvSpPr>
            <a:spLocks noGrp="1"/>
          </p:cNvSpPr>
          <p:nvPr>
            <p:ph type="title"/>
          </p:nvPr>
        </p:nvSpPr>
        <p:spPr>
          <a:xfrm>
            <a:off x="455614" y="448294"/>
            <a:ext cx="9158286" cy="999506"/>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9145" y="1641269"/>
            <a:ext cx="4697646" cy="682831"/>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2AC11003-5CF9-0452-E3A9-17318E126708}"/>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B24C8BB0-25AE-1049-0FBC-7D6BD75411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2383743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4">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 y="391427"/>
            <a:ext cx="12191808" cy="6474345"/>
          </a:xfrm>
          <a:prstGeom prst="rect">
            <a:avLst/>
          </a:prstGeom>
        </p:spPr>
      </p:pic>
      <p:pic>
        <p:nvPicPr>
          <p:cNvPr id="3" name="Picture 2" descr="Shape&#10;&#10;Description automatically generated">
            <a:extLst>
              <a:ext uri="{FF2B5EF4-FFF2-40B4-BE49-F238E27FC236}">
                <a16:creationId xmlns:a16="http://schemas.microsoft.com/office/drawing/2014/main" id="{7B986715-A84B-FC13-81BE-C3E946699F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098800"/>
            <a:ext cx="12192000" cy="6858000"/>
          </a:xfrm>
          <a:prstGeom prst="rect">
            <a:avLst/>
          </a:prstGeom>
        </p:spPr>
      </p:pic>
      <p:sp>
        <p:nvSpPr>
          <p:cNvPr id="9" name="Title 1"/>
          <p:cNvSpPr>
            <a:spLocks noGrp="1"/>
          </p:cNvSpPr>
          <p:nvPr>
            <p:ph type="title"/>
          </p:nvPr>
        </p:nvSpPr>
        <p:spPr>
          <a:xfrm>
            <a:off x="457630" y="444500"/>
            <a:ext cx="9015979" cy="1003300"/>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8139" y="1645606"/>
            <a:ext cx="5081424" cy="678494"/>
          </a:xfrm>
        </p:spPr>
        <p:txBody>
          <a:bodyPr/>
          <a:lstStyle>
            <a:lvl1pPr>
              <a:defRPr sz="1800">
                <a:solidFill>
                  <a:schemeClr val="bg1"/>
                </a:solidFill>
              </a:defRPr>
            </a:lvl1pPr>
          </a:lstStyle>
          <a:p>
            <a:pPr lvl="0"/>
            <a:endParaRPr lang="en-US" dirty="0"/>
          </a:p>
        </p:txBody>
      </p:sp>
      <p:sp>
        <p:nvSpPr>
          <p:cNvPr id="8" name="Slide Number Placeholder 5">
            <a:extLst>
              <a:ext uri="{FF2B5EF4-FFF2-40B4-BE49-F238E27FC236}">
                <a16:creationId xmlns:a16="http://schemas.microsoft.com/office/drawing/2014/main" id="{80A564A3-F858-312A-C39E-2801DE578A24}"/>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9A3CF52E-F766-1881-2074-B1FBAC39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7540468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A124474-9F87-0C09-BAC1-A30684D01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45952"/>
            <a:ext cx="12192000" cy="6858000"/>
          </a:xfrm>
          <a:prstGeom prst="rect">
            <a:avLst/>
          </a:prstGeom>
        </p:spPr>
      </p:pic>
      <p:sp>
        <p:nvSpPr>
          <p:cNvPr id="9" name="Title 1"/>
          <p:cNvSpPr>
            <a:spLocks noGrp="1"/>
          </p:cNvSpPr>
          <p:nvPr>
            <p:ph type="title"/>
          </p:nvPr>
        </p:nvSpPr>
        <p:spPr>
          <a:xfrm>
            <a:off x="455780" y="444500"/>
            <a:ext cx="9262378"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984" y="1641996"/>
            <a:ext cx="7421742" cy="682104"/>
          </a:xfrm>
        </p:spPr>
        <p:txBody>
          <a:bodyPr/>
          <a:lstStyle>
            <a:lvl1pPr>
              <a:defRPr sz="1800">
                <a:solidFill>
                  <a:schemeClr val="bg1"/>
                </a:solidFill>
              </a:defRPr>
            </a:lvl1pPr>
          </a:lstStyle>
          <a:p>
            <a:pPr lvl="0"/>
            <a:endParaRPr lang="en-US" dirty="0"/>
          </a:p>
        </p:txBody>
      </p:sp>
      <p:sp>
        <p:nvSpPr>
          <p:cNvPr id="12" name="Slide Number Placeholder 5">
            <a:extLst>
              <a:ext uri="{FF2B5EF4-FFF2-40B4-BE49-F238E27FC236}">
                <a16:creationId xmlns:a16="http://schemas.microsoft.com/office/drawing/2014/main" id="{4FE51A82-D7A5-7D34-B748-28BA6C1F98D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480B42D9-EC4B-DF7B-A75C-AB07E71A5E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5976030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B8898-D78D-DC6B-D95F-808F2742A69C}"/>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780" y="444500"/>
            <a:ext cx="11270312"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036" y="1642663"/>
            <a:ext cx="9932564" cy="681437"/>
          </a:xfrm>
        </p:spPr>
        <p:txBody>
          <a:bodyPr/>
          <a:lstStyle>
            <a:lvl1pPr>
              <a:defRPr sz="1800">
                <a:solidFill>
                  <a:schemeClr val="bg1"/>
                </a:solidFill>
              </a:defRPr>
            </a:lvl1pPr>
          </a:lstStyle>
          <a:p>
            <a:pPr lvl="0"/>
            <a:endParaRPr lang="en-US" dirty="0"/>
          </a:p>
        </p:txBody>
      </p:sp>
      <p:sp>
        <p:nvSpPr>
          <p:cNvPr id="14" name="Slide Number Placeholder 5">
            <a:extLst>
              <a:ext uri="{FF2B5EF4-FFF2-40B4-BE49-F238E27FC236}">
                <a16:creationId xmlns:a16="http://schemas.microsoft.com/office/drawing/2014/main" id="{00EF8058-CD59-FA23-CBDA-F0DFACC2C63D}"/>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7C2E2CE3-CBEE-B019-6647-17DA987A9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677" y="6555110"/>
            <a:ext cx="846998" cy="188590"/>
          </a:xfrm>
          <a:prstGeom prst="rect">
            <a:avLst/>
          </a:prstGeom>
        </p:spPr>
      </p:pic>
      <p:pic>
        <p:nvPicPr>
          <p:cNvPr id="4" name="Picture 3" descr="Shape&#10;&#10;Description automatically generated">
            <a:extLst>
              <a:ext uri="{FF2B5EF4-FFF2-40B4-BE49-F238E27FC236}">
                <a16:creationId xmlns:a16="http://schemas.microsoft.com/office/drawing/2014/main" id="{BD8BD2DA-E617-C90C-E153-3482368D72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328552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6"/>
          </p:nvPr>
        </p:nvSpPr>
        <p:spPr>
          <a:xfrm>
            <a:off x="457200" y="1636776"/>
            <a:ext cx="11266247" cy="439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7"/>
          </p:nvPr>
        </p:nvSpPr>
        <p:spPr>
          <a:xfrm>
            <a:off x="461433" y="6030975"/>
            <a:ext cx="8385787" cy="5013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sp>
        <p:nvSpPr>
          <p:cNvPr id="9"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2"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pic>
        <p:nvPicPr>
          <p:cNvPr id="3" name="Picture 2">
            <a:extLst>
              <a:ext uri="{FF2B5EF4-FFF2-40B4-BE49-F238E27FC236}">
                <a16:creationId xmlns:a16="http://schemas.microsoft.com/office/drawing/2014/main" id="{2CFB8CF3-C3C9-4ACD-1F69-BEF99D992E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449847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 column compare_top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2"/>
          </p:nvPr>
        </p:nvSpPr>
        <p:spPr>
          <a:xfrm>
            <a:off x="455613" y="1638301"/>
            <a:ext cx="3590925"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9" name="Content Placeholder 8"/>
          <p:cNvSpPr>
            <a:spLocks noGrp="1"/>
          </p:cNvSpPr>
          <p:nvPr>
            <p:ph sz="quarter" idx="16"/>
          </p:nvPr>
        </p:nvSpPr>
        <p:spPr>
          <a:xfrm>
            <a:off x="455613" y="2530475"/>
            <a:ext cx="3590925"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25"/>
          </p:nvPr>
        </p:nvSpPr>
        <p:spPr>
          <a:xfrm>
            <a:off x="4286250" y="2530476"/>
            <a:ext cx="3610444" cy="3525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8"/>
          <p:cNvSpPr>
            <a:spLocks noGrp="1"/>
          </p:cNvSpPr>
          <p:nvPr>
            <p:ph sz="quarter" idx="27"/>
          </p:nvPr>
        </p:nvSpPr>
        <p:spPr>
          <a:xfrm>
            <a:off x="8145463" y="2530474"/>
            <a:ext cx="3582865" cy="35258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6"/>
          <p:cNvSpPr>
            <a:spLocks noGrp="1"/>
          </p:cNvSpPr>
          <p:nvPr>
            <p:ph type="body" sz="quarter" idx="28"/>
          </p:nvPr>
        </p:nvSpPr>
        <p:spPr>
          <a:xfrm>
            <a:off x="461433" y="6056315"/>
            <a:ext cx="8385787"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sp>
        <p:nvSpPr>
          <p:cNvPr id="14" name="Text Placeholder 4"/>
          <p:cNvSpPr>
            <a:spLocks noGrp="1"/>
          </p:cNvSpPr>
          <p:nvPr>
            <p:ph type="body" sz="quarter" idx="30"/>
          </p:nvPr>
        </p:nvSpPr>
        <p:spPr>
          <a:xfrm>
            <a:off x="4286250" y="1638301"/>
            <a:ext cx="3625736" cy="685799"/>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16" name="Text Placeholder 4"/>
          <p:cNvSpPr>
            <a:spLocks noGrp="1"/>
          </p:cNvSpPr>
          <p:nvPr>
            <p:ph type="body" sz="quarter" idx="31"/>
          </p:nvPr>
        </p:nvSpPr>
        <p:spPr>
          <a:xfrm>
            <a:off x="8145463" y="1638300"/>
            <a:ext cx="3591678" cy="685800"/>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18"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pic>
        <p:nvPicPr>
          <p:cNvPr id="3" name="Picture 2">
            <a:extLst>
              <a:ext uri="{FF2B5EF4-FFF2-40B4-BE49-F238E27FC236}">
                <a16:creationId xmlns:a16="http://schemas.microsoft.com/office/drawing/2014/main" id="{1D539BBA-439A-D29C-5D1F-5E93ADDA9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96071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10" name="Text Placeholder 4"/>
          <p:cNvSpPr>
            <a:spLocks noGrp="1"/>
          </p:cNvSpPr>
          <p:nvPr>
            <p:ph type="body" sz="quarter" idx="12"/>
          </p:nvPr>
        </p:nvSpPr>
        <p:spPr>
          <a:xfrm>
            <a:off x="456703" y="1639378"/>
            <a:ext cx="11262215" cy="2079434"/>
          </a:xfrm>
        </p:spPr>
        <p:txBody>
          <a:bodyPr numCol="2" spcCol="914400"/>
          <a:lstStyle>
            <a:lvl1pPr marL="225425" indent="-225425">
              <a:lnSpc>
                <a:spcPct val="110000"/>
              </a:lnSpc>
              <a:spcAft>
                <a:spcPts val="200"/>
              </a:spcAft>
              <a:buFont typeface="+mj-lt"/>
              <a:buAutoNum type="arabicPeriod"/>
              <a:defRPr sz="1400" b="0">
                <a:solidFill>
                  <a:schemeClr val="tx1"/>
                </a:solidFill>
              </a:defRPr>
            </a:lvl1pPr>
            <a:lvl2pPr marL="576263" indent="-223838">
              <a:lnSpc>
                <a:spcPct val="110000"/>
              </a:lnSpc>
              <a:spcAft>
                <a:spcPts val="200"/>
              </a:spcAft>
              <a:buFont typeface="Arial" panose="020B0604020202020204" pitchFamily="34" charset="0"/>
              <a:buChar char="•"/>
              <a:defRPr sz="1400" b="0">
                <a:solidFill>
                  <a:schemeClr val="tx1"/>
                </a:solidFill>
              </a:defRPr>
            </a:lvl2pPr>
            <a:lvl3pPr marL="914400" indent="-223838">
              <a:lnSpc>
                <a:spcPct val="110000"/>
              </a:lnSpc>
              <a:spcAft>
                <a:spcPts val="200"/>
              </a:spcAft>
              <a:buFont typeface="Arial" panose="020B0604020202020204" pitchFamily="34" charset="0"/>
              <a:buChar char="‒"/>
              <a:defRPr sz="14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dirty="0"/>
              <a:t>Click to edit Master text styles</a:t>
            </a:r>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lvl="0"/>
            <a:endParaRPr lang="en-US" dirty="0"/>
          </a:p>
          <a:p>
            <a:pPr lvl="0"/>
            <a:endParaRPr lang="en-US" dirty="0"/>
          </a:p>
          <a:p>
            <a:pPr lvl="0"/>
            <a:endParaRPr lang="en-US" dirty="0"/>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marL="225425" marR="0" lvl="0" indent="-225425" algn="l" defTabSz="914400" rtl="0" eaLnBrk="1" fontAlgn="auto" latinLnBrk="0" hangingPunct="1">
              <a:lnSpc>
                <a:spcPct val="110000"/>
              </a:lnSpc>
              <a:spcBef>
                <a:spcPts val="0"/>
              </a:spcBef>
              <a:spcAft>
                <a:spcPts val="200"/>
              </a:spcAft>
              <a:buClrTx/>
              <a:buSzTx/>
              <a:buFont typeface="+mj-lt"/>
              <a:buAutoNum type="arabicPeriod"/>
              <a:tabLst/>
              <a:defRPr/>
            </a:pPr>
            <a:r>
              <a:rPr lang="en-US" dirty="0"/>
              <a:t>Click to edit Master text styles</a:t>
            </a:r>
          </a:p>
          <a:p>
            <a:pPr lvl="0"/>
            <a:endParaRPr lang="en-US" dirty="0"/>
          </a:p>
          <a:p>
            <a:pPr lvl="0"/>
            <a:endParaRPr lang="en-US" dirty="0"/>
          </a:p>
          <a:p>
            <a:pPr lvl="2"/>
            <a:endParaRPr lang="en-US" dirty="0"/>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1" name="Picture 10">
            <a:extLst>
              <a:ext uri="{FF2B5EF4-FFF2-40B4-BE49-F238E27FC236}">
                <a16:creationId xmlns:a16="http://schemas.microsoft.com/office/drawing/2014/main" id="{3C7C0BE7-CB0C-9EA6-EF8D-90900F433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pic>
        <p:nvPicPr>
          <p:cNvPr id="4" name="Picture 3" descr="Shape&#10;&#10;Description automatically generated">
            <a:extLst>
              <a:ext uri="{FF2B5EF4-FFF2-40B4-BE49-F238E27FC236}">
                <a16:creationId xmlns:a16="http://schemas.microsoft.com/office/drawing/2014/main" id="{FA3200DA-5EA9-B554-2EDD-C9E4CE7589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460213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Intro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5" name="Text Placeholder 4"/>
          <p:cNvSpPr>
            <a:spLocks noGrp="1"/>
          </p:cNvSpPr>
          <p:nvPr>
            <p:ph type="body" sz="quarter" idx="12"/>
          </p:nvPr>
        </p:nvSpPr>
        <p:spPr>
          <a:xfrm>
            <a:off x="455613" y="1638300"/>
            <a:ext cx="9356105" cy="703847"/>
          </a:xfrm>
        </p:spPr>
        <p:txBody>
          <a:bodyPr/>
          <a:lstStyle>
            <a:lvl1pPr>
              <a:spcAft>
                <a:spcPts val="0"/>
              </a:spcAft>
              <a:defRPr b="1">
                <a:solidFill>
                  <a:schemeClr val="tx1"/>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a:t>Edit Master text styles</a:t>
            </a:r>
          </a:p>
        </p:txBody>
      </p:sp>
      <p:sp>
        <p:nvSpPr>
          <p:cNvPr id="9" name="Content Placeholder 8"/>
          <p:cNvSpPr>
            <a:spLocks noGrp="1"/>
          </p:cNvSpPr>
          <p:nvPr>
            <p:ph sz="quarter" idx="16"/>
          </p:nvPr>
        </p:nvSpPr>
        <p:spPr>
          <a:xfrm>
            <a:off x="457200" y="2514600"/>
            <a:ext cx="11266247" cy="3541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p:cNvSpPr>
            <a:spLocks noGrp="1"/>
          </p:cNvSpPr>
          <p:nvPr>
            <p:ph type="body" sz="quarter" idx="22"/>
          </p:nvPr>
        </p:nvSpPr>
        <p:spPr>
          <a:xfrm>
            <a:off x="461434" y="6056315"/>
            <a:ext cx="8377766" cy="47601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3840" y="6203503"/>
            <a:ext cx="1560579" cy="347473"/>
          </a:xfrm>
          <a:prstGeom prst="rect">
            <a:avLst/>
          </a:prstGeom>
        </p:spPr>
      </p:pic>
      <p:sp>
        <p:nvSpPr>
          <p:cNvPr id="13"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ctr"/>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3032997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Footer only">
    <p:spTree>
      <p:nvGrpSpPr>
        <p:cNvPr id="1" name=""/>
        <p:cNvGrpSpPr/>
        <p:nvPr/>
      </p:nvGrpSpPr>
      <p:grpSpPr>
        <a:xfrm>
          <a:off x="0" y="0"/>
          <a:ext cx="0" cy="0"/>
          <a:chOff x="0" y="0"/>
          <a:chExt cx="0" cy="0"/>
        </a:xfrm>
      </p:grpSpPr>
      <p:sp>
        <p:nvSpPr>
          <p:cNvPr id="269" name="Body Level One…"/>
          <p:cNvSpPr txBox="1">
            <a:spLocks noGrp="1"/>
          </p:cNvSpPr>
          <p:nvPr>
            <p:ph type="body" sz="quarter" idx="1"/>
          </p:nvPr>
        </p:nvSpPr>
        <p:spPr>
          <a:xfrm>
            <a:off x="1870074" y="6134098"/>
            <a:ext cx="6511926" cy="398227"/>
          </a:xfrm>
          <a:prstGeom prst="rect">
            <a:avLst/>
          </a:prstGeom>
        </p:spPr>
        <p:txBody>
          <a:bodyPr anchor="b"/>
          <a:lstStyle>
            <a:lvl1pPr marL="0" indent="0">
              <a:spcBef>
                <a:spcPts val="0"/>
              </a:spcBef>
              <a:buSzTx/>
              <a:buNone/>
              <a:defRPr sz="900"/>
            </a:lvl1pPr>
            <a:lvl2pPr marL="0" indent="0">
              <a:spcBef>
                <a:spcPts val="0"/>
              </a:spcBef>
              <a:buSzTx/>
              <a:buNone/>
              <a:defRPr sz="900"/>
            </a:lvl2pPr>
            <a:lvl3pPr marL="0" indent="0">
              <a:spcBef>
                <a:spcPts val="0"/>
              </a:spcBef>
              <a:buSzTx/>
              <a:buNone/>
              <a:defRPr sz="900"/>
            </a:lvl3pPr>
            <a:lvl4pPr marL="0" indent="0">
              <a:spcBef>
                <a:spcPts val="0"/>
              </a:spcBef>
              <a:buSzTx/>
              <a:buNone/>
              <a:defRPr sz="900"/>
            </a:lvl4pPr>
            <a:lvl5pPr marL="0" indent="0">
              <a:spcBef>
                <a:spcPts val="0"/>
              </a:spcBef>
              <a:buSzTx/>
              <a:buNone/>
              <a:defRPr sz="900"/>
            </a:lvl5pPr>
          </a:lstStyle>
          <a:p>
            <a:r>
              <a:t>Body Level One</a:t>
            </a:r>
          </a:p>
          <a:p>
            <a:pPr lvl="1"/>
            <a:r>
              <a:t>Body Level Two</a:t>
            </a:r>
          </a:p>
          <a:p>
            <a:pPr lvl="2"/>
            <a:r>
              <a:t>Body Level Three</a:t>
            </a:r>
          </a:p>
          <a:p>
            <a:pPr lvl="3"/>
            <a:r>
              <a:t>Body Level Four</a:t>
            </a:r>
          </a:p>
          <a:p>
            <a:pPr lvl="4"/>
            <a:r>
              <a:t>Body Level Five</a:t>
            </a:r>
          </a:p>
        </p:txBody>
      </p:sp>
      <p:pic>
        <p:nvPicPr>
          <p:cNvPr id="270"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3840" y="6203503"/>
            <a:ext cx="1560580" cy="347474"/>
          </a:xfrm>
          <a:prstGeom prst="rect">
            <a:avLst/>
          </a:prstGeom>
          <a:ln w="12700">
            <a:miter lim="400000"/>
          </a:ln>
        </p:spPr>
      </p:pic>
      <p:sp>
        <p:nvSpPr>
          <p:cNvPr id="2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530557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1 coulmn">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5"/>
            <a:ext cx="11267641" cy="99497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39238"/>
            <a:ext cx="11272837"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3874"/>
            <a:ext cx="10717603" cy="3333447"/>
          </a:xfrm>
        </p:spPr>
        <p:txBody>
          <a:bodyPr/>
          <a:lstStyle>
            <a:lvl1pPr>
              <a:defRPr sz="1400">
                <a:solidFill>
                  <a:schemeClr val="tx1"/>
                </a:solidFill>
              </a:defRPr>
            </a:lvl1pPr>
            <a:lvl2pPr marL="404813" indent="-182563">
              <a:defRPr sz="1400">
                <a:solidFill>
                  <a:schemeClr val="tx1"/>
                </a:solidFill>
              </a:defRPr>
            </a:lvl2pPr>
            <a:lvl3pPr marL="625475" indent="-163513">
              <a:defRPr sz="1400">
                <a:solidFill>
                  <a:schemeClr val="tx1"/>
                </a:solidFill>
              </a:defRPr>
            </a:lvl3pPr>
            <a:lvl4pPr marL="857250" indent="-174625">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6B0B537-1B43-4456-E164-EFDBB69AC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612F3F2B-89B3-1376-4C66-1C39F95B8D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2" name="Text Placeholder 2">
            <a:extLst>
              <a:ext uri="{FF2B5EF4-FFF2-40B4-BE49-F238E27FC236}">
                <a16:creationId xmlns:a16="http://schemas.microsoft.com/office/drawing/2014/main" id="{AA2ED6FD-1ED1-CBF2-49FC-A95778196508}"/>
              </a:ext>
            </a:extLst>
          </p:cNvPr>
          <p:cNvSpPr>
            <a:spLocks noGrp="1"/>
          </p:cNvSpPr>
          <p:nvPr>
            <p:ph type="body" sz="quarter" idx="16"/>
          </p:nvPr>
        </p:nvSpPr>
        <p:spPr>
          <a:xfrm>
            <a:off x="455613" y="6059488"/>
            <a:ext cx="91328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262736136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bullet text,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1126764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379155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7995469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vide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526278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67735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46186"/>
            <a:ext cx="11272837" cy="100002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2085" y="1652686"/>
            <a:ext cx="11266365" cy="4394200"/>
          </a:xfrm>
          <a:prstGeom prst="rect">
            <a:avLst/>
          </a:prstGeom>
        </p:spPr>
        <p:txBody>
          <a:bodyPr vert="horz" lIns="0" tIns="0" rIns="0" bIns="0" rtlCol="0">
            <a:noAutofit/>
          </a:bodyPr>
          <a:lstStyle/>
          <a:p>
            <a:pPr lvl="0"/>
            <a:r>
              <a:rPr lang="en-US" dirty="0"/>
              <a:t>Click to edit Master text styles</a:t>
            </a:r>
          </a:p>
          <a:p>
            <a:pPr lvl="1"/>
            <a:r>
              <a:rPr lang="en-US" dirty="0"/>
              <a:t>First bullet </a:t>
            </a:r>
          </a:p>
          <a:p>
            <a:pPr lvl="2"/>
            <a:r>
              <a:rPr lang="en-US" dirty="0"/>
              <a:t>Second bullet</a:t>
            </a:r>
          </a:p>
          <a:p>
            <a:pPr lvl="3"/>
            <a:r>
              <a:rPr lang="en-US" dirty="0"/>
              <a:t>Third bullet</a:t>
            </a:r>
          </a:p>
          <a:p>
            <a:pPr lvl="4"/>
            <a:r>
              <a:rPr lang="en-US" dirty="0"/>
              <a:t>Fourth bullet</a:t>
            </a:r>
          </a:p>
          <a:p>
            <a:pPr lvl="5"/>
            <a:r>
              <a:rPr lang="en-US" dirty="0"/>
              <a:t>Fifth bullet</a:t>
            </a:r>
          </a:p>
        </p:txBody>
      </p:sp>
      <p:sp>
        <p:nvSpPr>
          <p:cNvPr id="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endParaRPr lang="en-US" dirty="0"/>
          </a:p>
        </p:txBody>
      </p:sp>
    </p:spTree>
    <p:extLst>
      <p:ext uri="{BB962C8B-B14F-4D97-AF65-F5344CB8AC3E}">
        <p14:creationId xmlns:p14="http://schemas.microsoft.com/office/powerpoint/2010/main" val="2563328744"/>
      </p:ext>
    </p:extLst>
  </p:cSld>
  <p:clrMap bg1="lt1" tx1="dk1" bg2="lt2" tx2="dk2" accent1="accent1" accent2="accent2" accent3="accent3" accent4="accent4" accent5="accent5" accent6="accent6" hlink="hlink" folHlink="folHlink"/>
  <p:sldLayoutIdLst>
    <p:sldLayoutId id="2147483710" r:id="rId1"/>
    <p:sldLayoutId id="2147483713" r:id="rId2"/>
    <p:sldLayoutId id="2147483715" r:id="rId3"/>
    <p:sldLayoutId id="2147483720" r:id="rId4"/>
    <p:sldLayoutId id="2147483722" r:id="rId5"/>
    <p:sldLayoutId id="2147483729" r:id="rId6"/>
    <p:sldLayoutId id="2147483732" r:id="rId7"/>
    <p:sldLayoutId id="2147483803" r:id="rId8"/>
    <p:sldLayoutId id="2147483802" r:id="rId9"/>
    <p:sldLayoutId id="2147483723" r:id="rId10"/>
    <p:sldLayoutId id="2147483728" r:id="rId11"/>
    <p:sldLayoutId id="2147483733" r:id="rId12"/>
    <p:sldLayoutId id="2147483730" r:id="rId13"/>
    <p:sldLayoutId id="2147483725" r:id="rId14"/>
    <p:sldLayoutId id="2147483727" r:id="rId15"/>
    <p:sldLayoutId id="2147483798" r:id="rId16"/>
    <p:sldLayoutId id="2147483801" r:id="rId17"/>
    <p:sldLayoutId id="2147483796" r:id="rId18"/>
    <p:sldLayoutId id="2147483797" r:id="rId19"/>
    <p:sldLayoutId id="2147483744" r:id="rId20"/>
    <p:sldLayoutId id="2147483731" r:id="rId21"/>
    <p:sldLayoutId id="2147483699" r:id="rId22"/>
    <p:sldLayoutId id="2147483696" r:id="rId23"/>
    <p:sldLayoutId id="2147483794" r:id="rId24"/>
    <p:sldLayoutId id="2147483793" r:id="rId25"/>
    <p:sldLayoutId id="2147483697" r:id="rId26"/>
    <p:sldLayoutId id="2147483673" r:id="rId27"/>
    <p:sldLayoutId id="2147483655" r:id="rId28"/>
    <p:sldLayoutId id="2147483654" r:id="rId29"/>
    <p:sldLayoutId id="2147483682" r:id="rId30"/>
    <p:sldLayoutId id="2147483662" r:id="rId31"/>
    <p:sldLayoutId id="2147483795" r:id="rId32"/>
    <p:sldLayoutId id="2147483678" r:id="rId33"/>
    <p:sldLayoutId id="2147483658" r:id="rId34"/>
    <p:sldLayoutId id="2147483676" r:id="rId35"/>
    <p:sldLayoutId id="2147483677" r:id="rId36"/>
    <p:sldLayoutId id="2147483687" r:id="rId37"/>
    <p:sldLayoutId id="2147483799" r:id="rId38"/>
    <p:sldLayoutId id="2147483800" r:id="rId39"/>
    <p:sldLayoutId id="2147483742" r:id="rId40"/>
    <p:sldLayoutId id="2147483711" r:id="rId41"/>
    <p:sldLayoutId id="2147483716" r:id="rId42"/>
    <p:sldLayoutId id="2147483714" r:id="rId43"/>
    <p:sldLayoutId id="2147483717" r:id="rId44"/>
    <p:sldLayoutId id="2147483718" r:id="rId45"/>
    <p:sldLayoutId id="2147483719" r:id="rId46"/>
    <p:sldLayoutId id="2147483721" r:id="rId47"/>
    <p:sldLayoutId id="2147483804" r:id="rId48"/>
    <p:sldLayoutId id="2147483805" r:id="rId49"/>
    <p:sldLayoutId id="2147483806" r:id="rId50"/>
    <p:sldLayoutId id="2147483807" r:id="rId51"/>
  </p:sldLayoutIdLst>
  <p:hf hdr="0" dt="0"/>
  <p:txStyles>
    <p:titleStyle>
      <a:lvl1pPr algn="l" defTabSz="914400" rtl="0" eaLnBrk="1" latinLnBrk="0" hangingPunct="1">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400" kern="1200">
          <a:solidFill>
            <a:schemeClr val="tx1"/>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7">
          <p15:clr>
            <a:srgbClr val="F26B43"/>
          </p15:clr>
        </p15:guide>
        <p15:guide id="5" pos="3760">
          <p15:clr>
            <a:srgbClr val="F26B43"/>
          </p15:clr>
        </p15:guide>
        <p15:guide id="6" pos="3915">
          <p15:clr>
            <a:srgbClr val="F26B43"/>
          </p15:clr>
        </p15:guide>
        <p15:guide id="9" pos="7392">
          <p15:clr>
            <a:srgbClr val="F26B43"/>
          </p15:clr>
        </p15:guide>
        <p15:guide id="10" orient="horz" pos="280">
          <p15:clr>
            <a:srgbClr val="F26B43"/>
          </p15:clr>
        </p15:guide>
        <p15:guide id="13" orient="horz" pos="912">
          <p15:clr>
            <a:srgbClr val="F26B43"/>
          </p15:clr>
        </p15:guide>
        <p15:guide id="14" orient="horz" pos="1032">
          <p15:clr>
            <a:srgbClr val="F26B43"/>
          </p15:clr>
        </p15:guide>
        <p15:guide id="17" orient="horz" pos="4093">
          <p15:clr>
            <a:srgbClr val="F26B43"/>
          </p15:clr>
        </p15:guide>
        <p15:guide id="18" orient="horz" pos="3817">
          <p15:clr>
            <a:srgbClr val="F26B43"/>
          </p15:clr>
        </p15:guide>
        <p15:guide id="19" orient="horz" pos="4248">
          <p15:clr>
            <a:srgbClr val="F26B43"/>
          </p15:clr>
        </p15:guide>
        <p15:guide id="20" orient="horz" pos="1464">
          <p15:clr>
            <a:srgbClr val="F26B43"/>
          </p15:clr>
        </p15:guide>
        <p15:guide id="21" orient="horz" pos="2160">
          <p15:clr>
            <a:srgbClr val="F26B43"/>
          </p15:clr>
        </p15:guide>
        <p15:guide id="22" orient="horz" pos="15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0D1126-ADFF-54DB-D507-FD6872EDC9C7}"/>
              </a:ext>
            </a:extLst>
          </p:cNvPr>
          <p:cNvSpPr>
            <a:spLocks noGrp="1"/>
          </p:cNvSpPr>
          <p:nvPr>
            <p:ph type="title"/>
          </p:nvPr>
        </p:nvSpPr>
        <p:spPr/>
        <p:txBody>
          <a:bodyPr/>
          <a:lstStyle/>
          <a:p>
            <a:r>
              <a:rPr lang="en-US" dirty="0" smtClean="0">
                <a:solidFill>
                  <a:schemeClr val="accent1"/>
                </a:solidFill>
              </a:rPr>
              <a:t>Laboratory Basics</a:t>
            </a:r>
            <a:br>
              <a:rPr lang="en-US" dirty="0" smtClean="0">
                <a:solidFill>
                  <a:schemeClr val="accent1"/>
                </a:solidFill>
              </a:rPr>
            </a:br>
            <a:endParaRPr lang="en-US" dirty="0">
              <a:solidFill>
                <a:schemeClr val="accent1"/>
              </a:solidFill>
            </a:endParaRPr>
          </a:p>
        </p:txBody>
      </p:sp>
      <p:sp>
        <p:nvSpPr>
          <p:cNvPr id="7" name="Text Placeholder 6">
            <a:extLst>
              <a:ext uri="{FF2B5EF4-FFF2-40B4-BE49-F238E27FC236}">
                <a16:creationId xmlns:a16="http://schemas.microsoft.com/office/drawing/2014/main" id="{16E13ED3-A58D-D64E-0951-026B2E681665}"/>
              </a:ext>
            </a:extLst>
          </p:cNvPr>
          <p:cNvSpPr>
            <a:spLocks noGrp="1"/>
          </p:cNvSpPr>
          <p:nvPr>
            <p:ph type="body" sz="quarter" idx="14"/>
          </p:nvPr>
        </p:nvSpPr>
        <p:spPr>
          <a:xfrm>
            <a:off x="457630" y="947087"/>
            <a:ext cx="9966960" cy="689573"/>
          </a:xfrm>
        </p:spPr>
        <p:txBody>
          <a:bodyPr/>
          <a:lstStyle/>
          <a:p>
            <a:r>
              <a:rPr lang="en-US" dirty="0" smtClean="0"/>
              <a:t>Some How-</a:t>
            </a:r>
            <a:r>
              <a:rPr lang="en-US" dirty="0" err="1" smtClean="0"/>
              <a:t>To’s</a:t>
            </a:r>
            <a:r>
              <a:rPr lang="en-US" dirty="0" smtClean="0"/>
              <a:t> </a:t>
            </a:r>
            <a:r>
              <a:rPr lang="en-US" dirty="0"/>
              <a:t>of Laboratory Orders, Specimens, and Testing</a:t>
            </a:r>
            <a:endParaRPr lang="en-US" sz="1800" dirty="0">
              <a:solidFill>
                <a:schemeClr val="tx2"/>
              </a:solidFill>
            </a:endParaRPr>
          </a:p>
        </p:txBody>
      </p:sp>
    </p:spTree>
    <p:extLst>
      <p:ext uri="{BB962C8B-B14F-4D97-AF65-F5344CB8AC3E}">
        <p14:creationId xmlns:p14="http://schemas.microsoft.com/office/powerpoint/2010/main" val="99377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Dressed Labels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4324740" y="231034"/>
            <a:ext cx="5458598" cy="6480405"/>
          </a:xfrm>
          <a:prstGeom prst="rect">
            <a:avLst/>
          </a:prstGeom>
        </p:spPr>
      </p:pic>
      <p:sp>
        <p:nvSpPr>
          <p:cNvPr id="10" name="TextBox 9"/>
          <p:cNvSpPr txBox="1"/>
          <p:nvPr/>
        </p:nvSpPr>
        <p:spPr>
          <a:xfrm>
            <a:off x="832624" y="1932878"/>
            <a:ext cx="2810108" cy="914400"/>
          </a:xfrm>
          <a:prstGeom prst="rect">
            <a:avLst/>
          </a:prstGeom>
          <a:noFill/>
        </p:spPr>
        <p:txBody>
          <a:bodyPr wrap="square" lIns="0" tIns="0" rIns="0" bIns="0" rtlCol="0">
            <a:noAutofit/>
          </a:bodyPr>
          <a:lstStyle/>
          <a:p>
            <a:r>
              <a:rPr lang="en-US" dirty="0" smtClean="0">
                <a:latin typeface="Arial" panose="020B0604020202020204" pitchFamily="34" charset="0"/>
                <a:cs typeface="Arial" panose="020B0604020202020204" pitchFamily="34" charset="0"/>
              </a:rPr>
              <a:t>Study this chart!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Ok, now study it again.</a:t>
            </a:r>
          </a:p>
        </p:txBody>
      </p:sp>
    </p:spTree>
    <p:extLst>
      <p:ext uri="{BB962C8B-B14F-4D97-AF65-F5344CB8AC3E}">
        <p14:creationId xmlns:p14="http://schemas.microsoft.com/office/powerpoint/2010/main" val="346937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Specimens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11</a:t>
            </a:fld>
            <a:endParaRPr lang="en-US" dirty="0"/>
          </a:p>
        </p:txBody>
      </p:sp>
      <p:sp>
        <p:nvSpPr>
          <p:cNvPr id="4" name="TextBox 3"/>
          <p:cNvSpPr txBox="1"/>
          <p:nvPr/>
        </p:nvSpPr>
        <p:spPr>
          <a:xfrm>
            <a:off x="1018478" y="1219200"/>
            <a:ext cx="10080702" cy="5087786"/>
          </a:xfrm>
          <a:prstGeom prst="rect">
            <a:avLst/>
          </a:prstGeom>
          <a:noFill/>
        </p:spPr>
        <p:txBody>
          <a:bodyPr wrap="square" lIns="0" tIns="0" rIns="0" bIns="0" rtlCol="0">
            <a:noAutofit/>
          </a:bodyPr>
          <a:lstStyle/>
          <a:p>
            <a:r>
              <a:rPr lang="en-US" dirty="0" smtClean="0">
                <a:latin typeface="Arial" panose="020B0604020202020204" pitchFamily="34" charset="0"/>
                <a:cs typeface="Arial" panose="020B0604020202020204" pitchFamily="34" charset="0"/>
              </a:rPr>
              <a:t>You’ve identified the patient, collected the specimens correctly, carefully labeled the specimens at bedside after a double-check of armband and labels.  </a:t>
            </a:r>
            <a:r>
              <a:rPr lang="en-US" u="sng" dirty="0" smtClean="0">
                <a:solidFill>
                  <a:schemeClr val="accent1">
                    <a:lumMod val="60000"/>
                    <a:lumOff val="40000"/>
                  </a:schemeClr>
                </a:solidFill>
                <a:latin typeface="Arial" panose="020B0604020202020204" pitchFamily="34" charset="0"/>
                <a:cs typeface="Arial" panose="020B0604020202020204" pitchFamily="34" charset="0"/>
              </a:rPr>
              <a:t>Good job!!</a:t>
            </a:r>
            <a:r>
              <a:rPr lang="en-US" dirty="0" smtClean="0">
                <a:solidFill>
                  <a:schemeClr val="accent1">
                    <a:lumMod val="60000"/>
                    <a:lumOff val="40000"/>
                  </a:schemeClr>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Now you have to get the specimen to the lab.</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Important points to remember:</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No sharps – remove any needles or puncture devices before sending the specimen</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Double bag – two biohazard bags to prevent leaking, and close the zips!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Pneumatic tubes – use foam inserts when sending lab specimens if your site requires them. </a:t>
            </a:r>
            <a:r>
              <a:rPr lang="en-US" u="sng" dirty="0">
                <a:latin typeface="Arial" panose="020B0604020202020204" pitchFamily="34" charset="0"/>
                <a:cs typeface="Arial" panose="020B0604020202020204" pitchFamily="34" charset="0"/>
              </a:rPr>
              <a:t>Check your site-specific guidelines.</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Walk it down – some specimens cannot be sent through the pneumatic tube system and you’ll have to walk them to the lab.  These </a:t>
            </a:r>
            <a:r>
              <a:rPr lang="en-US" u="sng" dirty="0" smtClean="0">
                <a:latin typeface="Arial" panose="020B0604020202020204" pitchFamily="34" charset="0"/>
                <a:cs typeface="Arial" panose="020B0604020202020204" pitchFamily="34" charset="0"/>
              </a:rPr>
              <a:t>might</a:t>
            </a:r>
            <a:r>
              <a:rPr lang="en-US" dirty="0" smtClean="0">
                <a:latin typeface="Arial" panose="020B0604020202020204" pitchFamily="34" charset="0"/>
                <a:cs typeface="Arial" panose="020B0604020202020204" pitchFamily="34" charset="0"/>
              </a:rPr>
              <a:t> include blood gas specimens, difficult to collect specimens, or irreplaceable/irretrievable specimens.  (“Mr. Smith, we’re sorry, but your specimen was lost and we need to collect another gall bladder.”)   </a:t>
            </a:r>
            <a:r>
              <a:rPr lang="en-US" u="sng" dirty="0" smtClean="0">
                <a:latin typeface="Arial" panose="020B0604020202020204" pitchFamily="34" charset="0"/>
                <a:cs typeface="Arial" panose="020B0604020202020204" pitchFamily="34" charset="0"/>
              </a:rPr>
              <a:t>Check your site-specific guidelines.</a:t>
            </a:r>
          </a:p>
        </p:txBody>
      </p:sp>
      <p:pic>
        <p:nvPicPr>
          <p:cNvPr id="6" name="Picture 5"/>
          <p:cNvPicPr>
            <a:picLocks noChangeAspect="1"/>
          </p:cNvPicPr>
          <p:nvPr/>
        </p:nvPicPr>
        <p:blipFill>
          <a:blip r:embed="rId2"/>
          <a:stretch>
            <a:fillRect/>
          </a:stretch>
        </p:blipFill>
        <p:spPr>
          <a:xfrm>
            <a:off x="387620" y="4679532"/>
            <a:ext cx="859727" cy="523742"/>
          </a:xfrm>
          <a:prstGeom prst="rect">
            <a:avLst/>
          </a:prstGeom>
        </p:spPr>
      </p:pic>
    </p:spTree>
    <p:extLst>
      <p:ext uri="{BB962C8B-B14F-4D97-AF65-F5344CB8AC3E}">
        <p14:creationId xmlns:p14="http://schemas.microsoft.com/office/powerpoint/2010/main" val="183438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Transfusion Orders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12</a:t>
            </a:fld>
            <a:endParaRPr lang="en-US" dirty="0"/>
          </a:p>
        </p:txBody>
      </p:sp>
      <p:sp>
        <p:nvSpPr>
          <p:cNvPr id="4" name="TextBox 3"/>
          <p:cNvSpPr txBox="1"/>
          <p:nvPr/>
        </p:nvSpPr>
        <p:spPr>
          <a:xfrm>
            <a:off x="1011044" y="1241502"/>
            <a:ext cx="10080702" cy="4958576"/>
          </a:xfrm>
          <a:prstGeom prst="rect">
            <a:avLst/>
          </a:prstGeom>
          <a:noFill/>
        </p:spPr>
        <p:txBody>
          <a:bodyPr wrap="square" lIns="0" tIns="0" rIns="0" bIns="0" rtlCol="0">
            <a:noAutofit/>
          </a:bodyPr>
          <a:lstStyle/>
          <a:p>
            <a:pPr lvl="0"/>
            <a:r>
              <a:rPr lang="en-US" u="sng" dirty="0"/>
              <a:t>Emergency</a:t>
            </a:r>
            <a:r>
              <a:rPr lang="en-US" dirty="0"/>
              <a:t> – uncrossmatched O blood is immediately available for emergency transfusion.  Males and females &gt;55yrs will get O </a:t>
            </a:r>
            <a:r>
              <a:rPr lang="en-US" dirty="0" err="1"/>
              <a:t>Pos</a:t>
            </a:r>
            <a:r>
              <a:rPr lang="en-US" dirty="0"/>
              <a:t>, females &lt;55yrs will get O Neg</a:t>
            </a:r>
            <a:r>
              <a:rPr lang="en-US" dirty="0" smtClean="0"/>
              <a:t>.</a:t>
            </a:r>
          </a:p>
          <a:p>
            <a:pPr lvl="0"/>
            <a:endParaRPr lang="en-US" dirty="0" smtClean="0"/>
          </a:p>
          <a:p>
            <a:pPr lvl="0"/>
            <a:r>
              <a:rPr lang="en-US" u="sng" dirty="0" smtClean="0"/>
              <a:t>MTP</a:t>
            </a:r>
            <a:r>
              <a:rPr lang="en-US" dirty="0" smtClean="0"/>
              <a:t> </a:t>
            </a:r>
            <a:r>
              <a:rPr lang="en-US" dirty="0"/>
              <a:t>– used when patient is unstable and the anticipated need is &gt;4 units of RBCs, along with FFP and PLTs.  Please see LPH Massive Transfusion Protocol policy on The Source or search for Massive Transfusion in </a:t>
            </a:r>
            <a:r>
              <a:rPr lang="en-US" dirty="0" err="1"/>
              <a:t>PolicySTAT</a:t>
            </a:r>
            <a:r>
              <a:rPr lang="en-US" dirty="0"/>
              <a:t> for guidelines</a:t>
            </a:r>
            <a:r>
              <a:rPr lang="en-US" dirty="0" smtClean="0"/>
              <a:t>.</a:t>
            </a:r>
          </a:p>
          <a:p>
            <a:pPr lvl="0"/>
            <a:endParaRPr lang="en-US" dirty="0" smtClean="0"/>
          </a:p>
          <a:p>
            <a:r>
              <a:rPr lang="en-US" u="sng" dirty="0" smtClean="0"/>
              <a:t>Non-emergency </a:t>
            </a:r>
            <a:r>
              <a:rPr lang="en-US" u="sng" dirty="0"/>
              <a:t>orders for </a:t>
            </a:r>
            <a:r>
              <a:rPr lang="en-US" u="sng" dirty="0" smtClean="0"/>
              <a:t>blood </a:t>
            </a:r>
            <a:r>
              <a:rPr lang="en-US" dirty="0" smtClean="0"/>
              <a:t>– these could be routine or STAT orders, but there’s time to wait for the testing and crossmatch to be completed.</a:t>
            </a:r>
          </a:p>
          <a:p>
            <a:endParaRPr lang="en-US" u="sng" dirty="0"/>
          </a:p>
          <a:p>
            <a:r>
              <a:rPr lang="en-US" u="sng" dirty="0" smtClean="0"/>
              <a:t>Type and Screen</a:t>
            </a:r>
            <a:r>
              <a:rPr lang="en-US" dirty="0" smtClean="0"/>
              <a:t> – order this if the patient MIGHT need blood products.  You can also order blood products to be prepared and they’ll be held in the Blood Bank in case they’re needed.</a:t>
            </a:r>
          </a:p>
          <a:p>
            <a:endParaRPr lang="en-US" u="sng" dirty="0"/>
          </a:p>
          <a:p>
            <a:r>
              <a:rPr lang="en-US" u="sng" dirty="0" smtClean="0"/>
              <a:t>Blood Bank Hold</a:t>
            </a:r>
            <a:r>
              <a:rPr lang="en-US" dirty="0" smtClean="0"/>
              <a:t> – order this if there’s a remote possibility of needing blood and you would have plenty of time to wait if blood is needed.  No testing is performed and the specimen is just held in the Blood Bank.</a:t>
            </a:r>
            <a:endParaRPr lang="en-US" u="sng" dirty="0"/>
          </a:p>
        </p:txBody>
      </p:sp>
    </p:spTree>
    <p:extLst>
      <p:ext uri="{BB962C8B-B14F-4D97-AF65-F5344CB8AC3E}">
        <p14:creationId xmlns:p14="http://schemas.microsoft.com/office/powerpoint/2010/main" val="425623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6186"/>
            <a:ext cx="11272837" cy="646634"/>
          </a:xfrm>
        </p:spPr>
        <p:txBody>
          <a:bodyPr/>
          <a:lstStyle/>
          <a:p>
            <a:r>
              <a:rPr lang="en-US" dirty="0" smtClean="0"/>
              <a:t>Transfusion Orders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13</a:t>
            </a:fld>
            <a:endParaRPr lang="en-US" dirty="0"/>
          </a:p>
        </p:txBody>
      </p:sp>
      <p:sp>
        <p:nvSpPr>
          <p:cNvPr id="4" name="TextBox 3"/>
          <p:cNvSpPr txBox="1"/>
          <p:nvPr/>
        </p:nvSpPr>
        <p:spPr>
          <a:xfrm>
            <a:off x="723668" y="981307"/>
            <a:ext cx="10718994" cy="5478966"/>
          </a:xfrm>
          <a:prstGeom prst="rect">
            <a:avLst/>
          </a:prstGeom>
          <a:noFill/>
        </p:spPr>
        <p:txBody>
          <a:bodyPr wrap="square" lIns="0" tIns="0" rIns="0" bIns="0" rtlCol="0">
            <a:noAutofit/>
          </a:bodyPr>
          <a:lstStyle/>
          <a:p>
            <a:r>
              <a:rPr lang="en-US" sz="1700" dirty="0" smtClean="0">
                <a:solidFill>
                  <a:srgbClr val="FF0000"/>
                </a:solidFill>
              </a:rPr>
              <a:t>Emergency blood needed – </a:t>
            </a:r>
            <a:r>
              <a:rPr lang="en-US" sz="1700" u="sng" dirty="0" smtClean="0">
                <a:solidFill>
                  <a:srgbClr val="FF0000"/>
                </a:solidFill>
              </a:rPr>
              <a:t>call the Blood Bank!</a:t>
            </a:r>
          </a:p>
          <a:p>
            <a:endParaRPr lang="en-US" sz="1700" dirty="0"/>
          </a:p>
          <a:p>
            <a:r>
              <a:rPr lang="en-US" sz="1700" dirty="0" smtClean="0"/>
              <a:t>Non-emergency </a:t>
            </a:r>
            <a:r>
              <a:rPr lang="en-US" sz="1700" dirty="0"/>
              <a:t>orders for blood are a </a:t>
            </a:r>
            <a:r>
              <a:rPr lang="en-US" sz="1700" u="sng" dirty="0"/>
              <a:t>3 part </a:t>
            </a:r>
            <a:r>
              <a:rPr lang="en-US" sz="1700" u="sng" dirty="0" smtClean="0"/>
              <a:t>order</a:t>
            </a:r>
            <a:r>
              <a:rPr lang="en-US" sz="1700" dirty="0" smtClean="0"/>
              <a:t> in the Transfusion order set in Epic:</a:t>
            </a:r>
          </a:p>
          <a:p>
            <a:endParaRPr lang="en-US" sz="1700" dirty="0"/>
          </a:p>
          <a:p>
            <a:pPr marL="342900" lvl="0" indent="-342900">
              <a:buFont typeface="+mj-lt"/>
              <a:buAutoNum type="arabicPeriod"/>
            </a:pPr>
            <a:r>
              <a:rPr lang="en-US" sz="1700" u="sng" dirty="0"/>
              <a:t>Type and Screen</a:t>
            </a:r>
            <a:r>
              <a:rPr lang="en-US" sz="1700" dirty="0"/>
              <a:t> – patient will be tested for blood type and unexpected antibodies.</a:t>
            </a:r>
          </a:p>
          <a:p>
            <a:pPr lvl="1"/>
            <a:r>
              <a:rPr lang="en-US" sz="1700" dirty="0"/>
              <a:t>If the patient has no historic or current antibodies we can crossmatch blood in 5-10 minutes.  Order Type and Screen if transfusion is possible but not likely.</a:t>
            </a:r>
          </a:p>
          <a:p>
            <a:pPr lvl="1"/>
            <a:r>
              <a:rPr lang="en-US" sz="1700" dirty="0"/>
              <a:t>If the patient has historic or current antibodies </a:t>
            </a:r>
            <a:r>
              <a:rPr lang="en-US" sz="1700" dirty="0" smtClean="0"/>
              <a:t>blood products will take longer to prepare. This </a:t>
            </a:r>
            <a:r>
              <a:rPr lang="en-US" sz="1700" dirty="0"/>
              <a:t>may take hours, depending on antibodies and blood availability</a:t>
            </a:r>
            <a:r>
              <a:rPr lang="en-US" sz="1700" dirty="0" smtClean="0"/>
              <a:t>.  Order early and often if your patient might need blood!</a:t>
            </a:r>
          </a:p>
          <a:p>
            <a:pPr lvl="1"/>
            <a:endParaRPr lang="en-US" sz="1700" dirty="0"/>
          </a:p>
          <a:p>
            <a:pPr marL="342900" lvl="0" indent="-342900">
              <a:buFont typeface="+mj-lt"/>
              <a:buAutoNum type="arabicPeriod"/>
            </a:pPr>
            <a:r>
              <a:rPr lang="en-US" sz="1700" u="sng" dirty="0"/>
              <a:t>Order/Prepare</a:t>
            </a:r>
            <a:r>
              <a:rPr lang="en-US" sz="1700" dirty="0"/>
              <a:t> – this specifies what type of blood product and how many units should be prepared for the patient. </a:t>
            </a:r>
            <a:r>
              <a:rPr lang="en-US" sz="1700" dirty="0" smtClean="0"/>
              <a:t>If </a:t>
            </a:r>
            <a:r>
              <a:rPr lang="en-US" sz="1700" dirty="0"/>
              <a:t>not transfused the units will go back into general inventory</a:t>
            </a:r>
            <a:r>
              <a:rPr lang="en-US" sz="1700" dirty="0" smtClean="0"/>
              <a:t>.  Order Prepare blood products if transfusion is likely or might be needed fast. </a:t>
            </a:r>
            <a:r>
              <a:rPr lang="en-US" sz="1700" dirty="0"/>
              <a:t>The blood bank will prepare units for the patient and hold them until needed. </a:t>
            </a:r>
            <a:endParaRPr lang="en-US" sz="1700" dirty="0" smtClean="0"/>
          </a:p>
          <a:p>
            <a:pPr lvl="0"/>
            <a:endParaRPr lang="en-US" sz="1700" dirty="0"/>
          </a:p>
          <a:p>
            <a:pPr lvl="0"/>
            <a:r>
              <a:rPr lang="en-US" sz="1700" dirty="0" smtClean="0"/>
              <a:t>3.  </a:t>
            </a:r>
            <a:r>
              <a:rPr lang="en-US" sz="1700" u="sng" dirty="0" smtClean="0"/>
              <a:t>Transfuse</a:t>
            </a:r>
            <a:r>
              <a:rPr lang="en-US" sz="1700" dirty="0" smtClean="0"/>
              <a:t> </a:t>
            </a:r>
            <a:r>
              <a:rPr lang="en-US" sz="1700" dirty="0"/>
              <a:t>– this is automatically added to Product orders in Epic and is held.  Releasing the Transfuse order </a:t>
            </a:r>
            <a:r>
              <a:rPr lang="en-US" sz="1700" dirty="0" smtClean="0"/>
              <a:t>     	lets </a:t>
            </a:r>
            <a:r>
              <a:rPr lang="en-US" sz="1700" dirty="0"/>
              <a:t>the blood bank know that the unit is needed for the patient and should be sent to the care unit</a:t>
            </a:r>
            <a:r>
              <a:rPr lang="en-US" sz="1700" dirty="0" smtClean="0"/>
              <a:t>.</a:t>
            </a:r>
          </a:p>
          <a:p>
            <a:pPr lvl="0"/>
            <a:endParaRPr lang="en-US" sz="1700" dirty="0"/>
          </a:p>
          <a:p>
            <a:pPr lvl="0" algn="ctr"/>
            <a:r>
              <a:rPr lang="en-US" sz="1700" dirty="0" smtClean="0">
                <a:solidFill>
                  <a:srgbClr val="FF0000"/>
                </a:solidFill>
              </a:rPr>
              <a:t>HOT TIP!  If you’re having trouble scanning a blood product into Epic during transfusion, </a:t>
            </a:r>
          </a:p>
          <a:p>
            <a:pPr lvl="0" algn="ctr"/>
            <a:r>
              <a:rPr lang="en-US" sz="1700" dirty="0" smtClean="0">
                <a:solidFill>
                  <a:srgbClr val="FF0000"/>
                </a:solidFill>
              </a:rPr>
              <a:t>order another Transfuse order all by itself, then scan the unit into that new order instead!</a:t>
            </a:r>
            <a:endParaRPr lang="en-US" sz="1700" dirty="0">
              <a:solidFill>
                <a:srgbClr val="FF0000"/>
              </a:solidFill>
            </a:endParaRPr>
          </a:p>
        </p:txBody>
      </p:sp>
      <p:pic>
        <p:nvPicPr>
          <p:cNvPr id="6" name="Picture 5"/>
          <p:cNvPicPr>
            <a:picLocks noChangeAspect="1"/>
          </p:cNvPicPr>
          <p:nvPr/>
        </p:nvPicPr>
        <p:blipFill>
          <a:blip r:embed="rId2"/>
          <a:stretch>
            <a:fillRect/>
          </a:stretch>
        </p:blipFill>
        <p:spPr>
          <a:xfrm>
            <a:off x="1527718" y="5690972"/>
            <a:ext cx="266467" cy="360424"/>
          </a:xfrm>
          <a:prstGeom prst="rect">
            <a:avLst/>
          </a:prstGeom>
        </p:spPr>
      </p:pic>
    </p:spTree>
    <p:extLst>
      <p:ext uri="{BB962C8B-B14F-4D97-AF65-F5344CB8AC3E}">
        <p14:creationId xmlns:p14="http://schemas.microsoft.com/office/powerpoint/2010/main" val="160896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6186"/>
            <a:ext cx="11272837" cy="646634"/>
          </a:xfrm>
        </p:spPr>
        <p:txBody>
          <a:bodyPr/>
          <a:lstStyle/>
          <a:p>
            <a:r>
              <a:rPr lang="en-US" dirty="0" smtClean="0"/>
              <a:t>Entering Transfusion Orders in Epic</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14</a:t>
            </a:fld>
            <a:endParaRPr lang="en-US" dirty="0"/>
          </a:p>
        </p:txBody>
      </p:sp>
      <p:sp>
        <p:nvSpPr>
          <p:cNvPr id="4" name="TextBox 3"/>
          <p:cNvSpPr txBox="1"/>
          <p:nvPr/>
        </p:nvSpPr>
        <p:spPr>
          <a:xfrm>
            <a:off x="744651" y="981307"/>
            <a:ext cx="10718994" cy="5325679"/>
          </a:xfrm>
          <a:prstGeom prst="rect">
            <a:avLst/>
          </a:prstGeom>
          <a:noFill/>
        </p:spPr>
        <p:txBody>
          <a:bodyPr wrap="square" lIns="0" tIns="0" rIns="0" bIns="0" rtlCol="0">
            <a:noAutofit/>
          </a:bodyPr>
          <a:lstStyle/>
          <a:p>
            <a:r>
              <a:rPr lang="en-US" sz="1700" dirty="0" smtClean="0">
                <a:solidFill>
                  <a:srgbClr val="FF0000"/>
                </a:solidFill>
              </a:rPr>
              <a:t>Emergency blood needed – </a:t>
            </a:r>
            <a:r>
              <a:rPr lang="en-US" sz="1700" u="sng" dirty="0" smtClean="0">
                <a:solidFill>
                  <a:srgbClr val="FF0000"/>
                </a:solidFill>
              </a:rPr>
              <a:t>call the Blood Bank!</a:t>
            </a:r>
            <a:r>
              <a:rPr lang="en-US" sz="1700" dirty="0" smtClean="0">
                <a:solidFill>
                  <a:srgbClr val="FF0000"/>
                </a:solidFill>
              </a:rPr>
              <a:t>   Then order the Massive Transfusion Protocol and Emergent Blood Transfusion order in Epic.  </a:t>
            </a:r>
          </a:p>
          <a:p>
            <a:endParaRPr lang="en-US" sz="1400" u="sng" dirty="0" smtClean="0">
              <a:solidFill>
                <a:srgbClr val="FF0000"/>
              </a:solidFill>
            </a:endParaRPr>
          </a:p>
          <a:p>
            <a:endParaRPr lang="en-US" sz="1400" u="sng" dirty="0">
              <a:solidFill>
                <a:srgbClr val="FF0000"/>
              </a:solidFill>
            </a:endParaRPr>
          </a:p>
          <a:p>
            <a:endParaRPr lang="en-US" sz="1400" u="sng" dirty="0" smtClean="0">
              <a:solidFill>
                <a:srgbClr val="FF0000"/>
              </a:solidFill>
            </a:endParaRPr>
          </a:p>
          <a:p>
            <a:endParaRPr lang="en-US" sz="1400" dirty="0">
              <a:solidFill>
                <a:srgbClr val="FF0000"/>
              </a:solidFill>
            </a:endParaRPr>
          </a:p>
          <a:p>
            <a:r>
              <a:rPr lang="en-US" sz="1400" dirty="0" smtClean="0"/>
              <a:t>For non-emergency orders:</a:t>
            </a:r>
          </a:p>
          <a:p>
            <a:r>
              <a:rPr lang="en-US" sz="1400" dirty="0" smtClean="0"/>
              <a:t>Use the UCH Blood Administration order set to order: </a:t>
            </a:r>
          </a:p>
          <a:p>
            <a:endParaRPr lang="en-US" sz="1400" dirty="0" smtClean="0"/>
          </a:p>
          <a:p>
            <a:r>
              <a:rPr lang="en-US" sz="1400" dirty="0" smtClean="0"/>
              <a:t>Check if the patient has a current Type and Screen or you need to order one:</a:t>
            </a:r>
          </a:p>
          <a:p>
            <a:endParaRPr lang="en-US" sz="1400" dirty="0"/>
          </a:p>
          <a:p>
            <a:endParaRPr lang="en-US" sz="1400" dirty="0" smtClean="0"/>
          </a:p>
          <a:p>
            <a:r>
              <a:rPr lang="en-US" sz="1400" dirty="0" smtClean="0"/>
              <a:t>Drop down the product you need us to prepare for the patient:</a:t>
            </a:r>
          </a:p>
          <a:p>
            <a:endParaRPr lang="en-US" sz="1400" dirty="0"/>
          </a:p>
          <a:p>
            <a:endParaRPr lang="en-US" sz="1400" dirty="0" smtClean="0"/>
          </a:p>
          <a:p>
            <a:r>
              <a:rPr lang="en-US" sz="1400" dirty="0" smtClean="0"/>
              <a:t>This opens a box to specify priority, number of units, and </a:t>
            </a:r>
          </a:p>
          <a:p>
            <a:r>
              <a:rPr lang="en-US" sz="1400" dirty="0" smtClean="0"/>
              <a:t>any special needs: </a:t>
            </a:r>
          </a:p>
          <a:p>
            <a:r>
              <a:rPr lang="en-US" sz="1400" dirty="0" smtClean="0"/>
              <a:t>				</a:t>
            </a:r>
            <a:endParaRPr lang="en-US" sz="1400" dirty="0"/>
          </a:p>
          <a:p>
            <a:r>
              <a:rPr lang="en-US" sz="1400" dirty="0" smtClean="0"/>
              <a:t>				DON’T FORGET CONSENT!</a:t>
            </a:r>
            <a:endParaRPr lang="en-US" sz="1400" dirty="0"/>
          </a:p>
          <a:p>
            <a:endParaRPr lang="en-US" sz="1400" dirty="0" smtClean="0"/>
          </a:p>
          <a:p>
            <a:endParaRPr lang="en-US" sz="1400" dirty="0"/>
          </a:p>
          <a:p>
            <a:endParaRPr lang="en-US" sz="1400" dirty="0" smtClean="0"/>
          </a:p>
          <a:p>
            <a:r>
              <a:rPr lang="en-US" sz="1400" dirty="0" smtClean="0"/>
              <a:t>The Transfuse order is automatically selected and held.  When the blood product is ready to go and you’re ready to transfuse you’ll release this Transfuse order and we’ll send you the unit. </a:t>
            </a:r>
          </a:p>
          <a:p>
            <a:endParaRPr lang="en-US" sz="1700" dirty="0"/>
          </a:p>
          <a:p>
            <a:r>
              <a:rPr lang="en-US" sz="1700" dirty="0" smtClean="0"/>
              <a:t>   </a:t>
            </a:r>
          </a:p>
        </p:txBody>
      </p:sp>
      <p:pic>
        <p:nvPicPr>
          <p:cNvPr id="5" name="Picture 4"/>
          <p:cNvPicPr>
            <a:picLocks noChangeAspect="1"/>
          </p:cNvPicPr>
          <p:nvPr/>
        </p:nvPicPr>
        <p:blipFill>
          <a:blip r:embed="rId2"/>
          <a:stretch>
            <a:fillRect/>
          </a:stretch>
        </p:blipFill>
        <p:spPr>
          <a:xfrm>
            <a:off x="5095837" y="2602217"/>
            <a:ext cx="2701607" cy="174468"/>
          </a:xfrm>
          <a:prstGeom prst="rect">
            <a:avLst/>
          </a:prstGeom>
        </p:spPr>
      </p:pic>
      <p:pic>
        <p:nvPicPr>
          <p:cNvPr id="8" name="Picture 7"/>
          <p:cNvPicPr>
            <a:picLocks noChangeAspect="1"/>
          </p:cNvPicPr>
          <p:nvPr/>
        </p:nvPicPr>
        <p:blipFill>
          <a:blip r:embed="rId3"/>
          <a:stretch>
            <a:fillRect/>
          </a:stretch>
        </p:blipFill>
        <p:spPr>
          <a:xfrm>
            <a:off x="6801648" y="2783143"/>
            <a:ext cx="2068900" cy="706788"/>
          </a:xfrm>
          <a:prstGeom prst="rect">
            <a:avLst/>
          </a:prstGeom>
        </p:spPr>
      </p:pic>
      <p:pic>
        <p:nvPicPr>
          <p:cNvPr id="9" name="Picture 8"/>
          <p:cNvPicPr>
            <a:picLocks noChangeAspect="1"/>
          </p:cNvPicPr>
          <p:nvPr/>
        </p:nvPicPr>
        <p:blipFill>
          <a:blip r:embed="rId4"/>
          <a:stretch>
            <a:fillRect/>
          </a:stretch>
        </p:blipFill>
        <p:spPr>
          <a:xfrm>
            <a:off x="5720409" y="3560496"/>
            <a:ext cx="1703619" cy="973496"/>
          </a:xfrm>
          <a:prstGeom prst="rect">
            <a:avLst/>
          </a:prstGeom>
        </p:spPr>
      </p:pic>
      <p:pic>
        <p:nvPicPr>
          <p:cNvPr id="10" name="Picture 9"/>
          <p:cNvPicPr>
            <a:picLocks noChangeAspect="1"/>
          </p:cNvPicPr>
          <p:nvPr/>
        </p:nvPicPr>
        <p:blipFill>
          <a:blip r:embed="rId5"/>
          <a:stretch>
            <a:fillRect/>
          </a:stretch>
        </p:blipFill>
        <p:spPr>
          <a:xfrm>
            <a:off x="2314165" y="4579434"/>
            <a:ext cx="1863825" cy="825276"/>
          </a:xfrm>
          <a:prstGeom prst="rect">
            <a:avLst/>
          </a:prstGeom>
        </p:spPr>
      </p:pic>
      <p:pic>
        <p:nvPicPr>
          <p:cNvPr id="11" name="Picture 10"/>
          <p:cNvPicPr>
            <a:picLocks noChangeAspect="1"/>
          </p:cNvPicPr>
          <p:nvPr/>
        </p:nvPicPr>
        <p:blipFill>
          <a:blip r:embed="rId6"/>
          <a:stretch>
            <a:fillRect/>
          </a:stretch>
        </p:blipFill>
        <p:spPr>
          <a:xfrm>
            <a:off x="5218008" y="5970496"/>
            <a:ext cx="2162477" cy="342948"/>
          </a:xfrm>
          <a:prstGeom prst="rect">
            <a:avLst/>
          </a:prstGeom>
        </p:spPr>
      </p:pic>
      <p:pic>
        <p:nvPicPr>
          <p:cNvPr id="12" name="Picture 11"/>
          <p:cNvPicPr>
            <a:picLocks noChangeAspect="1"/>
          </p:cNvPicPr>
          <p:nvPr/>
        </p:nvPicPr>
        <p:blipFill>
          <a:blip r:embed="rId7"/>
          <a:stretch>
            <a:fillRect/>
          </a:stretch>
        </p:blipFill>
        <p:spPr>
          <a:xfrm>
            <a:off x="4032114" y="1301027"/>
            <a:ext cx="2769534" cy="873238"/>
          </a:xfrm>
          <a:prstGeom prst="rect">
            <a:avLst/>
          </a:prstGeom>
        </p:spPr>
      </p:pic>
    </p:spTree>
    <p:extLst>
      <p:ext uri="{BB962C8B-B14F-4D97-AF65-F5344CB8AC3E}">
        <p14:creationId xmlns:p14="http://schemas.microsoft.com/office/powerpoint/2010/main" val="288464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9" y="516898"/>
            <a:ext cx="11272837" cy="646634"/>
          </a:xfrm>
        </p:spPr>
        <p:txBody>
          <a:bodyPr/>
          <a:lstStyle/>
          <a:p>
            <a:r>
              <a:rPr lang="en-US" dirty="0" smtClean="0"/>
              <a:t>Point of Care Testing – Bedside Testing</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15</a:t>
            </a:fld>
            <a:endParaRPr lang="en-US" dirty="0"/>
          </a:p>
        </p:txBody>
      </p:sp>
      <p:sp>
        <p:nvSpPr>
          <p:cNvPr id="4" name="TextBox 3"/>
          <p:cNvSpPr txBox="1"/>
          <p:nvPr/>
        </p:nvSpPr>
        <p:spPr>
          <a:xfrm>
            <a:off x="883063" y="1094405"/>
            <a:ext cx="10718994" cy="4958576"/>
          </a:xfrm>
          <a:prstGeom prst="rect">
            <a:avLst/>
          </a:prstGeom>
          <a:noFill/>
        </p:spPr>
        <p:txBody>
          <a:bodyPr wrap="square" lIns="0" tIns="0" rIns="0" bIns="0" rtlCol="0">
            <a:noAutofit/>
          </a:bodyPr>
          <a:lstStyle/>
          <a:p>
            <a:r>
              <a:rPr lang="en-US" dirty="0" smtClean="0">
                <a:solidFill>
                  <a:srgbClr val="A6093D"/>
                </a:solidFill>
              </a:rPr>
              <a:t>FAQs</a:t>
            </a:r>
            <a:endParaRPr lang="en-US" dirty="0">
              <a:solidFill>
                <a:srgbClr val="A6093D"/>
              </a:solidFill>
            </a:endParaRPr>
          </a:p>
          <a:p>
            <a:r>
              <a:rPr lang="en-US" sz="1400" dirty="0" smtClean="0"/>
              <a:t>I’m a new staff member.  How do I get access on the meters?</a:t>
            </a:r>
          </a:p>
          <a:p>
            <a:pPr marL="742950" lvl="1" indent="-285750">
              <a:buFont typeface="Wingdings" panose="05000000000000000000" pitchFamily="2" charset="2"/>
              <a:buChar char="ü"/>
            </a:pPr>
            <a:r>
              <a:rPr lang="en-US" sz="1400" dirty="0" smtClean="0"/>
              <a:t>Your manager will enter a POC New User request when you’re hired.  Some training is online and some is in person, so you’ll get an email with instructions when the request is entered.  Follow those instructions carefully.</a:t>
            </a:r>
          </a:p>
          <a:p>
            <a:pPr lvl="1"/>
            <a:endParaRPr lang="en-US" sz="1400" dirty="0"/>
          </a:p>
          <a:p>
            <a:r>
              <a:rPr lang="en-US" sz="1400" dirty="0" smtClean="0"/>
              <a:t>Where can I find test procedures for point of care tests?</a:t>
            </a:r>
            <a:endParaRPr lang="en-US" sz="1400" dirty="0"/>
          </a:p>
          <a:p>
            <a:pPr marL="742950" lvl="1" indent="-285750">
              <a:buFont typeface="Wingdings" panose="05000000000000000000" pitchFamily="2" charset="2"/>
              <a:buChar char="ü"/>
            </a:pPr>
            <a:r>
              <a:rPr lang="en-US" sz="1400" dirty="0" smtClean="0"/>
              <a:t>The Source, of course!  Go to The Source &gt; Apps &gt; “L” to find the links to testing procedures at your site.</a:t>
            </a:r>
          </a:p>
          <a:p>
            <a:pPr marL="742950" lvl="1" indent="-285750">
              <a:buFont typeface="Wingdings" panose="05000000000000000000" pitchFamily="2" charset="2"/>
              <a:buChar char="ü"/>
            </a:pPr>
            <a:r>
              <a:rPr lang="en-US" sz="1400" dirty="0" smtClean="0"/>
              <a:t>Juicy tidbit – inspectors love to ask poor, unsuspecting floor staff where they would find testing procedures.  Be sure you’re familiar with how to find these on the Source!</a:t>
            </a:r>
          </a:p>
          <a:p>
            <a:pPr marL="742950" lvl="1" indent="-285750">
              <a:buFont typeface="Wingdings" panose="05000000000000000000" pitchFamily="2" charset="2"/>
              <a:buChar char="ü"/>
            </a:pPr>
            <a:endParaRPr lang="en-US" sz="1400" dirty="0"/>
          </a:p>
          <a:p>
            <a:r>
              <a:rPr lang="en-US" sz="1400" dirty="0"/>
              <a:t>I’m </a:t>
            </a:r>
            <a:r>
              <a:rPr lang="en-US" sz="1400" dirty="0" smtClean="0"/>
              <a:t>locked out of the meter.  What do I do?</a:t>
            </a:r>
            <a:endParaRPr lang="en-US" sz="1400" dirty="0"/>
          </a:p>
          <a:p>
            <a:pPr marL="742950" lvl="1" indent="-285750">
              <a:buFont typeface="Wingdings" panose="05000000000000000000" pitchFamily="2" charset="2"/>
              <a:buChar char="ü"/>
            </a:pPr>
            <a:r>
              <a:rPr lang="en-US" sz="1400" dirty="0" smtClean="0"/>
              <a:t>First, DO NOT use another staff member’s number to do testing.  Have someone else do the patient testing until you can complete your requirements and your access is restored.  Using someone else’s badge number may result in disciplinary action.  (Seriously… just don’t do it.)</a:t>
            </a:r>
          </a:p>
          <a:p>
            <a:pPr marL="742950" lvl="1" indent="-285750">
              <a:buFont typeface="Wingdings" panose="05000000000000000000" pitchFamily="2" charset="2"/>
              <a:buChar char="ü"/>
            </a:pPr>
            <a:r>
              <a:rPr lang="en-US" sz="1400" dirty="0" smtClean="0"/>
              <a:t>Second, contact your site-specific POC coordinator or office.  They’ll be able to determine why you’re locked out and what you need to do to get access back.</a:t>
            </a:r>
          </a:p>
          <a:p>
            <a:pPr marL="742950" lvl="1" indent="-285750">
              <a:buFont typeface="Wingdings" panose="05000000000000000000" pitchFamily="2" charset="2"/>
              <a:buChar char="ü"/>
            </a:pPr>
            <a:endParaRPr lang="en-US" sz="1400" dirty="0" smtClean="0"/>
          </a:p>
          <a:p>
            <a:r>
              <a:rPr lang="en-US" sz="1400" dirty="0" smtClean="0"/>
              <a:t>Well this is a pain – how did I get locked out of the meter?</a:t>
            </a:r>
            <a:endParaRPr lang="en-US" sz="1400" dirty="0"/>
          </a:p>
          <a:p>
            <a:pPr marL="742950" lvl="1" indent="-285750">
              <a:buFont typeface="Wingdings" panose="05000000000000000000" pitchFamily="2" charset="2"/>
              <a:buChar char="ü"/>
            </a:pPr>
            <a:r>
              <a:rPr lang="en-US" sz="1400" dirty="0" smtClean="0"/>
              <a:t>Your POC coordinator or team agrees with you – it’s a pain for us, too.  You probably missed a deadline for your training, 6 month, or annual certification on that test or meter.  </a:t>
            </a:r>
          </a:p>
          <a:p>
            <a:pPr marL="742950" lvl="1" indent="-285750">
              <a:buFont typeface="Wingdings" panose="05000000000000000000" pitchFamily="2" charset="2"/>
              <a:buChar char="ü"/>
            </a:pPr>
            <a:r>
              <a:rPr lang="en-US" sz="1400" dirty="0" smtClean="0"/>
              <a:t>The best thing you can do to make sure you don’t get locked out is complete your training, 6 month, or annual certifications on time and follow the instructions carefully so you don’t miss a step.  For example, you might have finished the online quiz and reading, but did you remember to go run QC on the meter?</a:t>
            </a:r>
            <a:endParaRPr lang="en-US" sz="1400" dirty="0"/>
          </a:p>
          <a:p>
            <a:pPr marL="742950" lvl="1" indent="-285750">
              <a:buFont typeface="Wingdings" panose="05000000000000000000" pitchFamily="2" charset="2"/>
              <a:buChar char="ü"/>
            </a:pPr>
            <a:endParaRPr lang="en-US" sz="1400" dirty="0"/>
          </a:p>
          <a:p>
            <a:pPr lvl="1"/>
            <a:endParaRPr lang="en-US" sz="1400" dirty="0"/>
          </a:p>
          <a:p>
            <a:pPr marL="742950" lvl="1" indent="-285750">
              <a:buFont typeface="Wingdings" panose="05000000000000000000" pitchFamily="2" charset="2"/>
              <a:buChar char="ü"/>
            </a:pPr>
            <a:endParaRPr lang="en-US" sz="1400" dirty="0"/>
          </a:p>
        </p:txBody>
      </p:sp>
    </p:spTree>
    <p:extLst>
      <p:ext uri="{BB962C8B-B14F-4D97-AF65-F5344CB8AC3E}">
        <p14:creationId xmlns:p14="http://schemas.microsoft.com/office/powerpoint/2010/main" val="258552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318" y="2013735"/>
            <a:ext cx="10047767" cy="1614595"/>
          </a:xfrm>
        </p:spPr>
        <p:txBody>
          <a:bodyPr/>
          <a:lstStyle/>
          <a:p>
            <a:r>
              <a:rPr lang="en-US" dirty="0"/>
              <a:t>Questions</a:t>
            </a:r>
            <a:br>
              <a:rPr lang="en-US" dirty="0"/>
            </a:br>
            <a:r>
              <a:rPr lang="en-US" sz="1800" dirty="0" smtClean="0">
                <a:solidFill>
                  <a:schemeClr val="tx2"/>
                </a:solidFill>
              </a:rPr>
              <a:t>Do you need </a:t>
            </a:r>
            <a:r>
              <a:rPr lang="en-US" sz="1800" dirty="0">
                <a:solidFill>
                  <a:schemeClr val="tx2"/>
                </a:solidFill>
              </a:rPr>
              <a:t>clarity on </a:t>
            </a:r>
            <a:r>
              <a:rPr lang="en-US" sz="1800" dirty="0" smtClean="0">
                <a:solidFill>
                  <a:schemeClr val="tx2"/>
                </a:solidFill>
              </a:rPr>
              <a:t>anything lab related?  </a:t>
            </a:r>
            <a:br>
              <a:rPr lang="en-US" sz="1800" dirty="0" smtClean="0">
                <a:solidFill>
                  <a:schemeClr val="tx2"/>
                </a:solidFill>
              </a:rPr>
            </a:br>
            <a:r>
              <a:rPr lang="en-US" sz="1800" dirty="0" smtClean="0">
                <a:solidFill>
                  <a:schemeClr val="tx2"/>
                </a:solidFill>
              </a:rPr>
              <a:t>Contact your preceptor or the laboratory.</a:t>
            </a:r>
            <a:br>
              <a:rPr lang="en-US" sz="1800" dirty="0" smtClean="0">
                <a:solidFill>
                  <a:schemeClr val="tx2"/>
                </a:solidFill>
              </a:rPr>
            </a:br>
            <a:r>
              <a:rPr lang="en-US" sz="1800" dirty="0" smtClean="0">
                <a:solidFill>
                  <a:schemeClr val="tx2"/>
                </a:solidFill>
              </a:rPr>
              <a:t>Thank you!</a:t>
            </a:r>
            <a:endParaRPr lang="en-US" sz="1800" dirty="0"/>
          </a:p>
        </p:txBody>
      </p:sp>
    </p:spTree>
    <p:extLst>
      <p:ext uri="{BB962C8B-B14F-4D97-AF65-F5344CB8AC3E}">
        <p14:creationId xmlns:p14="http://schemas.microsoft.com/office/powerpoint/2010/main" val="218131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and Order Lab Tests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2</a:t>
            </a:fld>
            <a:endParaRPr lang="en-US" dirty="0"/>
          </a:p>
        </p:txBody>
      </p:sp>
      <p:sp>
        <p:nvSpPr>
          <p:cNvPr id="4" name="TextBox 3"/>
          <p:cNvSpPr txBox="1"/>
          <p:nvPr/>
        </p:nvSpPr>
        <p:spPr>
          <a:xfrm>
            <a:off x="550127" y="1338146"/>
            <a:ext cx="5077522" cy="4968840"/>
          </a:xfrm>
          <a:prstGeom prst="rect">
            <a:avLst/>
          </a:prstGeom>
          <a:noFill/>
        </p:spPr>
        <p:txBody>
          <a:bodyPr wrap="square" lIns="0" tIns="0" rIns="0" bIns="0" rtlCol="0">
            <a:noAutofit/>
          </a:bodyPr>
          <a:lstStyle/>
          <a:p>
            <a:pPr algn="ctr"/>
            <a:r>
              <a:rPr lang="en-US" dirty="0" smtClean="0">
                <a:latin typeface="Arial" panose="020B0604020202020204" pitchFamily="34" charset="0"/>
                <a:cs typeface="Arial" panose="020B0604020202020204" pitchFamily="34" charset="0"/>
              </a:rPr>
              <a:t>Most routine tests can be found using an order search in Epic when you’re adding orders.</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For rare or special tests, the best place to look is in the laboratory test catalog.  </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These can be found for each hospital / site on the Source &gt; Apps &gt; “L” -- Lab Test Catalog</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This will link you to a search for tests and give you all the information you need, including test number, specimen requirements, specimen stability, special transport requirements, critical values, and so much more! </a:t>
            </a:r>
          </a:p>
        </p:txBody>
      </p:sp>
      <p:pic>
        <p:nvPicPr>
          <p:cNvPr id="8" name="Picture 7"/>
          <p:cNvPicPr>
            <a:picLocks noChangeAspect="1"/>
          </p:cNvPicPr>
          <p:nvPr/>
        </p:nvPicPr>
        <p:blipFill>
          <a:blip r:embed="rId2"/>
          <a:stretch>
            <a:fillRect/>
          </a:stretch>
        </p:blipFill>
        <p:spPr>
          <a:xfrm>
            <a:off x="6229814" y="1104435"/>
            <a:ext cx="4306404" cy="5075933"/>
          </a:xfrm>
          <a:prstGeom prst="rect">
            <a:avLst/>
          </a:prstGeom>
        </p:spPr>
      </p:pic>
      <p:sp>
        <p:nvSpPr>
          <p:cNvPr id="9" name="Rounded Rectangle 8"/>
          <p:cNvSpPr/>
          <p:nvPr/>
        </p:nvSpPr>
        <p:spPr>
          <a:xfrm>
            <a:off x="6487886" y="3717073"/>
            <a:ext cx="1830924" cy="246070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6229814" y="1104435"/>
            <a:ext cx="468352" cy="34177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197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Ordering Lab Tests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3</a:t>
            </a:fld>
            <a:endParaRPr lang="en-US" dirty="0"/>
          </a:p>
        </p:txBody>
      </p:sp>
      <p:sp>
        <p:nvSpPr>
          <p:cNvPr id="4" name="TextBox 3"/>
          <p:cNvSpPr txBox="1"/>
          <p:nvPr/>
        </p:nvSpPr>
        <p:spPr>
          <a:xfrm>
            <a:off x="624468" y="1360447"/>
            <a:ext cx="10452410" cy="4884235"/>
          </a:xfrm>
          <a:prstGeom prst="rect">
            <a:avLst/>
          </a:prstGeom>
          <a:noFill/>
        </p:spPr>
        <p:txBody>
          <a:bodyPr wrap="square" lIns="0" tIns="0" rIns="0" bIns="0" rtlCol="0">
            <a:noAutofit/>
          </a:bodyPr>
          <a:lstStyle/>
          <a:p>
            <a:pPr algn="ctr"/>
            <a:r>
              <a:rPr lang="en-US" sz="3200" dirty="0" smtClean="0">
                <a:latin typeface="Arial" panose="020B0604020202020204" pitchFamily="34" charset="0"/>
                <a:cs typeface="Arial" panose="020B0604020202020204" pitchFamily="34" charset="0"/>
              </a:rPr>
              <a:t>“Where should I click?”</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We’re sorry, but we honestly don’t know.  </a:t>
            </a: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Our lab view in Epic is completely different than the care staff view, </a:t>
            </a:r>
          </a:p>
          <a:p>
            <a:pPr algn="ctr"/>
            <a:r>
              <a:rPr lang="en-US" dirty="0" smtClean="0">
                <a:latin typeface="Arial" panose="020B0604020202020204" pitchFamily="34" charset="0"/>
                <a:cs typeface="Arial" panose="020B0604020202020204" pitchFamily="34" charset="0"/>
              </a:rPr>
              <a:t>so we aren’t able to tell you how to navigate in Epic.</a:t>
            </a: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You have questions about a test, what to draw, what swab to collect, whether a specimen is needed?  </a:t>
            </a:r>
          </a:p>
          <a:p>
            <a:pPr algn="ctr"/>
            <a:r>
              <a:rPr lang="en-US" dirty="0" smtClean="0">
                <a:latin typeface="Arial" panose="020B0604020202020204" pitchFamily="34" charset="0"/>
                <a:cs typeface="Arial" panose="020B0604020202020204" pitchFamily="34" charset="0"/>
              </a:rPr>
              <a:t>Call the lab.  We’ll be here for you.</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You have questions about how to navigate, what to click, where to go?</a:t>
            </a:r>
          </a:p>
          <a:p>
            <a:pPr algn="ctr"/>
            <a:r>
              <a:rPr lang="en-US" dirty="0" smtClean="0">
                <a:latin typeface="Arial" panose="020B0604020202020204" pitchFamily="34" charset="0"/>
                <a:cs typeface="Arial" panose="020B0604020202020204" pitchFamily="34" charset="0"/>
              </a:rPr>
              <a:t>Contact the IT department’s Epic team.</a:t>
            </a:r>
          </a:p>
        </p:txBody>
      </p:sp>
      <p:pic>
        <p:nvPicPr>
          <p:cNvPr id="5" name="Picture 4"/>
          <p:cNvPicPr>
            <a:picLocks noChangeAspect="1"/>
          </p:cNvPicPr>
          <p:nvPr/>
        </p:nvPicPr>
        <p:blipFill>
          <a:blip r:embed="rId2"/>
          <a:stretch>
            <a:fillRect/>
          </a:stretch>
        </p:blipFill>
        <p:spPr>
          <a:xfrm>
            <a:off x="5297169" y="2523998"/>
            <a:ext cx="1111065" cy="1122885"/>
          </a:xfrm>
          <a:prstGeom prst="rect">
            <a:avLst/>
          </a:prstGeom>
        </p:spPr>
      </p:pic>
    </p:spTree>
    <p:extLst>
      <p:ext uri="{BB962C8B-B14F-4D97-AF65-F5344CB8AC3E}">
        <p14:creationId xmlns:p14="http://schemas.microsoft.com/office/powerpoint/2010/main" val="128095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Collection and Labeling</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4</a:t>
            </a:fld>
            <a:endParaRPr lang="en-US" dirty="0"/>
          </a:p>
        </p:txBody>
      </p:sp>
      <p:sp>
        <p:nvSpPr>
          <p:cNvPr id="4" name="TextBox 3"/>
          <p:cNvSpPr txBox="1"/>
          <p:nvPr/>
        </p:nvSpPr>
        <p:spPr>
          <a:xfrm>
            <a:off x="676508" y="1077950"/>
            <a:ext cx="10452410" cy="5229035"/>
          </a:xfrm>
          <a:prstGeom prst="rect">
            <a:avLst/>
          </a:prstGeom>
          <a:noFill/>
        </p:spPr>
        <p:txBody>
          <a:bodyPr wrap="square" lIns="0" tIns="0" rIns="0" bIns="0" rtlCol="0">
            <a:noAutofit/>
          </a:bodyPr>
          <a:lstStyle/>
          <a:p>
            <a:r>
              <a:rPr lang="en-US" dirty="0" smtClean="0">
                <a:latin typeface="Arial" panose="020B0604020202020204" pitchFamily="34" charset="0"/>
                <a:cs typeface="Arial" panose="020B0604020202020204" pitchFamily="34" charset="0"/>
              </a:rPr>
              <a:t>To get the </a:t>
            </a:r>
            <a:r>
              <a:rPr lang="en-US" dirty="0" smtClean="0">
                <a:solidFill>
                  <a:srgbClr val="FF0000"/>
                </a:solidFill>
                <a:latin typeface="Arial" panose="020B0604020202020204" pitchFamily="34" charset="0"/>
                <a:cs typeface="Arial" panose="020B0604020202020204" pitchFamily="34" charset="0"/>
              </a:rPr>
              <a:t>RIGHT RESULTS </a:t>
            </a:r>
            <a:r>
              <a:rPr lang="en-US" dirty="0" smtClean="0">
                <a:latin typeface="Arial" panose="020B0604020202020204" pitchFamily="34" charset="0"/>
                <a:cs typeface="Arial" panose="020B0604020202020204" pitchFamily="34" charset="0"/>
              </a:rPr>
              <a:t>on the </a:t>
            </a:r>
            <a:r>
              <a:rPr lang="en-US" dirty="0" smtClean="0">
                <a:solidFill>
                  <a:srgbClr val="FF0000"/>
                </a:solidFill>
                <a:latin typeface="Arial" panose="020B0604020202020204" pitchFamily="34" charset="0"/>
                <a:cs typeface="Arial" panose="020B0604020202020204" pitchFamily="34" charset="0"/>
              </a:rPr>
              <a:t>RIGHT PATIENT </a:t>
            </a:r>
            <a:r>
              <a:rPr lang="en-US" dirty="0" smtClean="0">
                <a:latin typeface="Arial" panose="020B0604020202020204" pitchFamily="34" charset="0"/>
                <a:cs typeface="Arial" panose="020B0604020202020204" pitchFamily="34" charset="0"/>
              </a:rPr>
              <a:t>you need to do these things </a:t>
            </a:r>
            <a:r>
              <a:rPr lang="en-US" dirty="0" smtClean="0">
                <a:solidFill>
                  <a:srgbClr val="FF0000"/>
                </a:solidFill>
                <a:latin typeface="Arial" panose="020B0604020202020204" pitchFamily="34" charset="0"/>
                <a:cs typeface="Arial" panose="020B0604020202020204" pitchFamily="34" charset="0"/>
              </a:rPr>
              <a:t>EVERY </a:t>
            </a:r>
            <a:r>
              <a:rPr lang="en-US" dirty="0" smtClean="0">
                <a:latin typeface="Arial" panose="020B0604020202020204" pitchFamily="34" charset="0"/>
                <a:cs typeface="Arial" panose="020B0604020202020204" pitchFamily="34" charset="0"/>
              </a:rPr>
              <a:t>time you collect a specimen (It looks like yelling because this is </a:t>
            </a:r>
            <a:r>
              <a:rPr lang="en-US" dirty="0" smtClean="0">
                <a:solidFill>
                  <a:srgbClr val="FF0000"/>
                </a:solidFill>
                <a:latin typeface="Arial" panose="020B0604020202020204" pitchFamily="34" charset="0"/>
                <a:cs typeface="Arial" panose="020B0604020202020204" pitchFamily="34" charset="0"/>
              </a:rPr>
              <a:t>SO IMPORTANT</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Identify the patient using two unique identifiers on the patient’s armband (name, DOB, MRN).  Room number is NOT an acceptable way to identify your patient.  </a:t>
            </a:r>
          </a:p>
          <a:p>
            <a:pPr lvl="1"/>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Patient doesn’t have a readable armband?  Re-armband your patient immediately.</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Double check that the specimen labels match the patient armband before putting them on the specimen, and label the specimens at bedside before taking the specimens out of the room.  Many specimens are mislabeled because this step is skipped and the nurse has the wrong labels.  </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Bedside testing -- be sure to scan the </a:t>
            </a:r>
            <a:r>
              <a:rPr lang="en-US" u="sng" dirty="0" smtClean="0">
                <a:latin typeface="Arial" panose="020B0604020202020204" pitchFamily="34" charset="0"/>
                <a:cs typeface="Arial" panose="020B0604020202020204" pitchFamily="34" charset="0"/>
              </a:rPr>
              <a:t>patient’s armband on their arm</a:t>
            </a:r>
            <a:r>
              <a:rPr lang="en-US" dirty="0" smtClean="0">
                <a:latin typeface="Arial" panose="020B0604020202020204" pitchFamily="34" charset="0"/>
                <a:cs typeface="Arial" panose="020B0604020202020204" pitchFamily="34" charset="0"/>
              </a:rPr>
              <a:t>, not a barcode on a chart or separate documentation.  </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Blood Bank / Transfusion specimens need to be initialed by two staff at bedside – two people must check armband, labels, and then initial the label.  If the tube isn’t initialed by two staff members at the bedside we cannot use it for Blood Bank testing and the patient will have to be recollected. </a:t>
            </a:r>
          </a:p>
        </p:txBody>
      </p:sp>
    </p:spTree>
    <p:extLst>
      <p:ext uri="{BB962C8B-B14F-4D97-AF65-F5344CB8AC3E}">
        <p14:creationId xmlns:p14="http://schemas.microsoft.com/office/powerpoint/2010/main" val="173519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Contamination</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5</a:t>
            </a:fld>
            <a:endParaRPr lang="en-US" dirty="0"/>
          </a:p>
        </p:txBody>
      </p:sp>
      <p:sp>
        <p:nvSpPr>
          <p:cNvPr id="4" name="TextBox 3"/>
          <p:cNvSpPr txBox="1"/>
          <p:nvPr/>
        </p:nvSpPr>
        <p:spPr>
          <a:xfrm>
            <a:off x="877943" y="1077951"/>
            <a:ext cx="3597413" cy="5229035"/>
          </a:xfrm>
          <a:prstGeom prst="rect">
            <a:avLst/>
          </a:prstGeom>
          <a:noFill/>
        </p:spPr>
        <p:txBody>
          <a:bodyPr wrap="square" lIns="0" tIns="0" rIns="0" bIns="0" rtlCol="0">
            <a:noAutofit/>
          </a:bodyPr>
          <a:lstStyle/>
          <a:p>
            <a:pPr algn="ctr"/>
            <a:r>
              <a:rPr lang="en-US" dirty="0" smtClean="0">
                <a:latin typeface="Arial" panose="020B0604020202020204" pitchFamily="34" charset="0"/>
                <a:cs typeface="Arial" panose="020B0604020202020204" pitchFamily="34" charset="0"/>
              </a:rPr>
              <a:t>IV fluid runs UPHILL!  </a:t>
            </a:r>
          </a:p>
          <a:p>
            <a:pPr algn="ctr"/>
            <a:r>
              <a:rPr lang="en-US" dirty="0" smtClean="0">
                <a:latin typeface="Arial" panose="020B0604020202020204" pitchFamily="34" charset="0"/>
                <a:cs typeface="Arial" panose="020B0604020202020204" pitchFamily="34" charset="0"/>
              </a:rPr>
              <a:t>…And sometimes sideways or downhill if the patient has poor circulation or you run up against a valve.  </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Sometimes the lab results are so wrong that we KNOW the specimen is contaminated.  Sometimes the results are wrong but we can’t tell. </a:t>
            </a: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 Contaminated specimens can cause erroneous results and bad treatment decisions!</a:t>
            </a: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791330" y="3548415"/>
            <a:ext cx="3883220" cy="2758571"/>
          </a:xfrm>
          <a:prstGeom prst="rect">
            <a:avLst/>
          </a:prstGeom>
        </p:spPr>
      </p:pic>
      <p:pic>
        <p:nvPicPr>
          <p:cNvPr id="7" name="Picture 6"/>
          <p:cNvPicPr>
            <a:picLocks noChangeAspect="1"/>
          </p:cNvPicPr>
          <p:nvPr/>
        </p:nvPicPr>
        <p:blipFill>
          <a:blip r:embed="rId3"/>
          <a:stretch>
            <a:fillRect/>
          </a:stretch>
        </p:blipFill>
        <p:spPr>
          <a:xfrm>
            <a:off x="6287459" y="804358"/>
            <a:ext cx="2890962" cy="1740908"/>
          </a:xfrm>
          <a:prstGeom prst="rect">
            <a:avLst/>
          </a:prstGeom>
        </p:spPr>
      </p:pic>
      <p:sp>
        <p:nvSpPr>
          <p:cNvPr id="8" name="Rectangle 7"/>
          <p:cNvSpPr/>
          <p:nvPr/>
        </p:nvSpPr>
        <p:spPr>
          <a:xfrm>
            <a:off x="4780156" y="2945114"/>
            <a:ext cx="6096000" cy="646331"/>
          </a:xfrm>
          <a:prstGeom prst="rect">
            <a:avLst/>
          </a:prstGeom>
        </p:spPr>
        <p:txBody>
          <a:bodyPr>
            <a:spAutoFit/>
          </a:bodyPr>
          <a:lstStyle/>
          <a:p>
            <a:pPr algn="ctr"/>
            <a:r>
              <a:rPr lang="en-US" dirty="0">
                <a:latin typeface="Arial" panose="020B0604020202020204" pitchFamily="34" charset="0"/>
                <a:cs typeface="Arial" panose="020B0604020202020204" pitchFamily="34" charset="0"/>
              </a:rPr>
              <a:t>Here are some important tips to prevent sample contamination:</a:t>
            </a:r>
          </a:p>
        </p:txBody>
      </p:sp>
      <p:pic>
        <p:nvPicPr>
          <p:cNvPr id="9" name="Picture 8"/>
          <p:cNvPicPr>
            <a:picLocks noChangeAspect="1"/>
          </p:cNvPicPr>
          <p:nvPr/>
        </p:nvPicPr>
        <p:blipFill>
          <a:blip r:embed="rId4"/>
          <a:stretch>
            <a:fillRect/>
          </a:stretch>
        </p:blipFill>
        <p:spPr>
          <a:xfrm>
            <a:off x="2188753" y="5310336"/>
            <a:ext cx="1164046" cy="927291"/>
          </a:xfrm>
          <a:prstGeom prst="rect">
            <a:avLst/>
          </a:prstGeom>
        </p:spPr>
      </p:pic>
    </p:spTree>
    <p:extLst>
      <p:ext uri="{BB962C8B-B14F-4D97-AF65-F5344CB8AC3E}">
        <p14:creationId xmlns:p14="http://schemas.microsoft.com/office/powerpoint/2010/main" val="21551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7" y="480711"/>
            <a:ext cx="11272837" cy="1000026"/>
          </a:xfrm>
        </p:spPr>
        <p:txBody>
          <a:bodyPr/>
          <a:lstStyle/>
          <a:p>
            <a:r>
              <a:rPr lang="en-US" dirty="0" smtClean="0"/>
              <a:t>Order of Draw</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6</a:t>
            </a:fld>
            <a:endParaRPr lang="en-US" dirty="0"/>
          </a:p>
        </p:txBody>
      </p:sp>
      <p:sp>
        <p:nvSpPr>
          <p:cNvPr id="4" name="TextBox 3"/>
          <p:cNvSpPr txBox="1"/>
          <p:nvPr/>
        </p:nvSpPr>
        <p:spPr>
          <a:xfrm>
            <a:off x="1000607" y="2847277"/>
            <a:ext cx="4719804" cy="3609325"/>
          </a:xfrm>
          <a:prstGeom prst="rect">
            <a:avLst/>
          </a:prstGeom>
          <a:noFill/>
        </p:spPr>
        <p:txBody>
          <a:bodyPr wrap="square" lIns="0" tIns="0" rIns="0" bIns="0" rtlCol="0">
            <a:noAutofit/>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Order of draw really does matter for lab specimens, whether collected by syringe or tube adapter.  Additives from one tube can contaminate the next tube.  </a:t>
            </a:r>
          </a:p>
          <a:p>
            <a:pPr algn="ctr"/>
            <a:r>
              <a:rPr lang="en-US" b="1" dirty="0" smtClean="0">
                <a:latin typeface="Arial" panose="020B0604020202020204" pitchFamily="34" charset="0"/>
                <a:cs typeface="Arial" panose="020B0604020202020204" pitchFamily="34" charset="0"/>
              </a:rPr>
              <a:t>This is the correct order to prevent problems:</a:t>
            </a:r>
          </a:p>
          <a:p>
            <a:pPr algn="ct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222961" y="534267"/>
            <a:ext cx="1762371" cy="1971950"/>
          </a:xfrm>
          <a:prstGeom prst="rect">
            <a:avLst/>
          </a:prstGeom>
        </p:spPr>
      </p:pic>
      <p:sp>
        <p:nvSpPr>
          <p:cNvPr id="6" name="Oval Callout 5"/>
          <p:cNvSpPr/>
          <p:nvPr/>
        </p:nvSpPr>
        <p:spPr>
          <a:xfrm>
            <a:off x="6799359" y="402423"/>
            <a:ext cx="1531434" cy="609600"/>
          </a:xfrm>
          <a:prstGeom prst="wedgeEllipseCallout">
            <a:avLst>
              <a:gd name="adj1" fmla="val -49474"/>
              <a:gd name="adj2" fmla="val 4176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Mom said I could go first!</a:t>
            </a:r>
            <a:endParaRPr lang="en-US" sz="1200" dirty="0"/>
          </a:p>
        </p:txBody>
      </p:sp>
      <p:sp>
        <p:nvSpPr>
          <p:cNvPr id="9" name="TextBox 8"/>
          <p:cNvSpPr txBox="1"/>
          <p:nvPr/>
        </p:nvSpPr>
        <p:spPr>
          <a:xfrm>
            <a:off x="6296841" y="2506217"/>
            <a:ext cx="688491" cy="246986"/>
          </a:xfrm>
          <a:prstGeom prst="rect">
            <a:avLst/>
          </a:prstGeom>
          <a:noFill/>
        </p:spPr>
        <p:txBody>
          <a:bodyPr wrap="square" lIns="0" tIns="0" rIns="0" bIns="0" rtlCol="0">
            <a:noAutofit/>
          </a:bodyPr>
          <a:lstStyle/>
          <a:p>
            <a:r>
              <a:rPr lang="en-US" sz="800" dirty="0" smtClean="0">
                <a:solidFill>
                  <a:srgbClr val="0070C0"/>
                </a:solidFill>
                <a:latin typeface="Arial" panose="020B0604020202020204" pitchFamily="34" charset="0"/>
                <a:cs typeface="Arial" panose="020B0604020202020204" pitchFamily="34" charset="0"/>
              </a:rPr>
              <a:t>Billy Blue Top</a:t>
            </a:r>
          </a:p>
        </p:txBody>
      </p:sp>
      <p:sp>
        <p:nvSpPr>
          <p:cNvPr id="16" name="TextBox 15"/>
          <p:cNvSpPr txBox="1"/>
          <p:nvPr/>
        </p:nvSpPr>
        <p:spPr>
          <a:xfrm>
            <a:off x="5237829" y="2492258"/>
            <a:ext cx="838598" cy="246986"/>
          </a:xfrm>
          <a:prstGeom prst="rect">
            <a:avLst/>
          </a:prstGeom>
          <a:noFill/>
        </p:spPr>
        <p:txBody>
          <a:bodyPr wrap="square" lIns="0" tIns="0" rIns="0" bIns="0" rtlCol="0">
            <a:noAutofit/>
          </a:bodyPr>
          <a:lstStyle/>
          <a:p>
            <a:r>
              <a:rPr lang="en-US" sz="800" dirty="0" err="1" smtClean="0">
                <a:solidFill>
                  <a:srgbClr val="7030A0"/>
                </a:solidFill>
                <a:latin typeface="Arial" panose="020B0604020202020204" pitchFamily="34" charset="0"/>
                <a:cs typeface="Arial" panose="020B0604020202020204" pitchFamily="34" charset="0"/>
              </a:rPr>
              <a:t>Petey</a:t>
            </a:r>
            <a:r>
              <a:rPr lang="en-US" sz="800" dirty="0" smtClean="0">
                <a:solidFill>
                  <a:srgbClr val="7030A0"/>
                </a:solidFill>
                <a:latin typeface="Arial" panose="020B0604020202020204" pitchFamily="34" charset="0"/>
                <a:cs typeface="Arial" panose="020B0604020202020204" pitchFamily="34" charset="0"/>
              </a:rPr>
              <a:t> Purple Top</a:t>
            </a:r>
          </a:p>
        </p:txBody>
      </p:sp>
      <p:pic>
        <p:nvPicPr>
          <p:cNvPr id="7" name="Picture 6"/>
          <p:cNvPicPr>
            <a:picLocks noChangeAspect="1"/>
          </p:cNvPicPr>
          <p:nvPr/>
        </p:nvPicPr>
        <p:blipFill>
          <a:blip r:embed="rId3"/>
          <a:stretch>
            <a:fillRect/>
          </a:stretch>
        </p:blipFill>
        <p:spPr>
          <a:xfrm>
            <a:off x="6799359" y="3000975"/>
            <a:ext cx="3324275" cy="3301927"/>
          </a:xfrm>
          <a:prstGeom prst="rect">
            <a:avLst/>
          </a:prstGeom>
        </p:spPr>
      </p:pic>
      <p:cxnSp>
        <p:nvCxnSpPr>
          <p:cNvPr id="10" name="Straight Arrow Connector 9"/>
          <p:cNvCxnSpPr/>
          <p:nvPr/>
        </p:nvCxnSpPr>
        <p:spPr>
          <a:xfrm>
            <a:off x="6487886" y="3085171"/>
            <a:ext cx="54163" cy="3018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59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Tubes and Specimen Containers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7</a:t>
            </a:fld>
            <a:endParaRPr lang="en-US" dirty="0"/>
          </a:p>
        </p:txBody>
      </p:sp>
      <p:sp>
        <p:nvSpPr>
          <p:cNvPr id="4" name="TextBox 3"/>
          <p:cNvSpPr txBox="1"/>
          <p:nvPr/>
        </p:nvSpPr>
        <p:spPr>
          <a:xfrm>
            <a:off x="2055553" y="1033346"/>
            <a:ext cx="7649738" cy="5352586"/>
          </a:xfrm>
          <a:prstGeom prst="rect">
            <a:avLst/>
          </a:prstGeom>
          <a:noFill/>
        </p:spPr>
        <p:txBody>
          <a:bodyPr wrap="square" lIns="0" tIns="0" rIns="0" bIns="0" rtlCol="0">
            <a:noAutofit/>
          </a:bodyPr>
          <a:lstStyle/>
          <a:p>
            <a:pPr algn="ctr"/>
            <a:r>
              <a:rPr lang="en-US" dirty="0" smtClean="0">
                <a:latin typeface="Arial" panose="020B0604020202020204" pitchFamily="34" charset="0"/>
                <a:cs typeface="Arial" panose="020B0604020202020204" pitchFamily="34" charset="0"/>
              </a:rPr>
              <a:t>Always fill blood tubes using the vacuum of the tube to fill – forcing the specimen in the tube can cause hemolysis or over-fill.</a:t>
            </a: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Specimens might have to be rejected if they’re hemolyzed, clotted, </a:t>
            </a:r>
          </a:p>
          <a:p>
            <a:pPr algn="ctr"/>
            <a:r>
              <a:rPr lang="en-US" dirty="0" smtClean="0">
                <a:latin typeface="Arial" panose="020B0604020202020204" pitchFamily="34" charset="0"/>
                <a:cs typeface="Arial" panose="020B0604020202020204" pitchFamily="34" charset="0"/>
              </a:rPr>
              <a:t>short samples, not labeled correctly, or leaking.  </a:t>
            </a:r>
          </a:p>
          <a:p>
            <a:pPr algn="ctr"/>
            <a:r>
              <a:rPr lang="en-US" i="1" dirty="0">
                <a:latin typeface="Arial" panose="020B0604020202020204" pitchFamily="34" charset="0"/>
                <a:cs typeface="Arial" panose="020B0604020202020204" pitchFamily="34" charset="0"/>
              </a:rPr>
              <a:t>(</a:t>
            </a:r>
            <a:r>
              <a:rPr lang="en-US" i="1" dirty="0" smtClean="0">
                <a:latin typeface="Arial" panose="020B0604020202020204" pitchFamily="34" charset="0"/>
                <a:cs typeface="Arial" panose="020B0604020202020204" pitchFamily="34" charset="0"/>
              </a:rPr>
              <a:t>Contrary to popular belief, the lab doesn’t reject specimens just for fun.  </a:t>
            </a:r>
          </a:p>
          <a:p>
            <a:pPr algn="ctr"/>
            <a:r>
              <a:rPr lang="en-US" i="1" dirty="0" smtClean="0">
                <a:latin typeface="Arial" panose="020B0604020202020204" pitchFamily="34" charset="0"/>
                <a:cs typeface="Arial" panose="020B0604020202020204" pitchFamily="34" charset="0"/>
              </a:rPr>
              <a:t>It causes us more work too!)</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To help prevent hemolysis, draw specimens gently or with a tube adapter.</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To help prevent clotting, gently invert tubes multiple times immediately after drawing to get the blood mixed with the anticoagulant in the tube.  </a:t>
            </a:r>
          </a:p>
          <a:p>
            <a:pPr algn="ctr"/>
            <a:r>
              <a:rPr lang="en-US" dirty="0" smtClean="0">
                <a:latin typeface="Arial" panose="020B0604020202020204" pitchFamily="34" charset="0"/>
                <a:cs typeface="Arial" panose="020B0604020202020204" pitchFamily="34" charset="0"/>
              </a:rPr>
              <a:t>If you set the tube down and pick it up to invert it later it might be too late.  Clots can happen fast!</a:t>
            </a: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Give us all the information we need, esp. on tissue specimens – What organ? right or left? </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687672" y="3193620"/>
            <a:ext cx="1271238" cy="722452"/>
          </a:xfrm>
          <a:prstGeom prst="rect">
            <a:avLst/>
          </a:prstGeom>
        </p:spPr>
      </p:pic>
      <p:pic>
        <p:nvPicPr>
          <p:cNvPr id="14" name="Picture 13"/>
          <p:cNvPicPr>
            <a:picLocks noChangeAspect="1"/>
          </p:cNvPicPr>
          <p:nvPr/>
        </p:nvPicPr>
        <p:blipFill>
          <a:blip r:embed="rId3"/>
          <a:stretch>
            <a:fillRect/>
          </a:stretch>
        </p:blipFill>
        <p:spPr>
          <a:xfrm>
            <a:off x="9705291" y="3250893"/>
            <a:ext cx="781526" cy="781526"/>
          </a:xfrm>
          <a:prstGeom prst="rect">
            <a:avLst/>
          </a:prstGeom>
        </p:spPr>
      </p:pic>
      <p:pic>
        <p:nvPicPr>
          <p:cNvPr id="15" name="Picture 14"/>
          <p:cNvPicPr>
            <a:picLocks noChangeAspect="1"/>
          </p:cNvPicPr>
          <p:nvPr/>
        </p:nvPicPr>
        <p:blipFill>
          <a:blip r:embed="rId4"/>
          <a:stretch>
            <a:fillRect/>
          </a:stretch>
        </p:blipFill>
        <p:spPr>
          <a:xfrm>
            <a:off x="9801934" y="4369314"/>
            <a:ext cx="1097817" cy="975838"/>
          </a:xfrm>
          <a:prstGeom prst="rect">
            <a:avLst/>
          </a:prstGeom>
        </p:spPr>
      </p:pic>
    </p:spTree>
    <p:extLst>
      <p:ext uri="{BB962C8B-B14F-4D97-AF65-F5344CB8AC3E}">
        <p14:creationId xmlns:p14="http://schemas.microsoft.com/office/powerpoint/2010/main" val="115289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Tubes and Specimen Containers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8</a:t>
            </a:fld>
            <a:endParaRPr lang="en-US" dirty="0"/>
          </a:p>
        </p:txBody>
      </p:sp>
      <p:sp>
        <p:nvSpPr>
          <p:cNvPr id="4" name="TextBox 3"/>
          <p:cNvSpPr txBox="1"/>
          <p:nvPr/>
        </p:nvSpPr>
        <p:spPr>
          <a:xfrm>
            <a:off x="564997" y="1727612"/>
            <a:ext cx="10452410" cy="5033126"/>
          </a:xfrm>
          <a:prstGeom prst="rect">
            <a:avLst/>
          </a:prstGeom>
          <a:noFill/>
        </p:spPr>
        <p:txBody>
          <a:bodyPr wrap="square" lIns="0" tIns="0" rIns="0" bIns="0" rtlCol="0">
            <a:noAutofit/>
          </a:bodyPr>
          <a:lstStyle/>
          <a:p>
            <a:r>
              <a:rPr lang="en-US" dirty="0" smtClean="0">
                <a:latin typeface="Arial" panose="020B0604020202020204" pitchFamily="34" charset="0"/>
                <a:cs typeface="Arial" panose="020B0604020202020204" pitchFamily="34" charset="0"/>
              </a:rPr>
              <a:t>Some tests can be run on short draws, but </a:t>
            </a:r>
            <a:r>
              <a:rPr lang="en-US" dirty="0" smtClean="0">
                <a:solidFill>
                  <a:srgbClr val="00B0F0"/>
                </a:solidFill>
                <a:latin typeface="Arial" panose="020B0604020202020204" pitchFamily="34" charset="0"/>
                <a:cs typeface="Arial" panose="020B0604020202020204" pitchFamily="34" charset="0"/>
              </a:rPr>
              <a:t>BLUE TOP </a:t>
            </a:r>
            <a:r>
              <a:rPr lang="en-US" dirty="0" smtClean="0">
                <a:latin typeface="Arial" panose="020B0604020202020204" pitchFamily="34" charset="0"/>
                <a:cs typeface="Arial" panose="020B0604020202020204" pitchFamily="34" charset="0"/>
              </a:rPr>
              <a:t>tubes </a:t>
            </a:r>
          </a:p>
          <a:p>
            <a:r>
              <a:rPr lang="en-US" dirty="0" smtClean="0">
                <a:latin typeface="Arial" panose="020B0604020202020204" pitchFamily="34" charset="0"/>
                <a:cs typeface="Arial" panose="020B0604020202020204" pitchFamily="34" charset="0"/>
              </a:rPr>
              <a:t>must be filled to the arrow on the tube for accurate results.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(Who knew there was an arrow?!)</a:t>
            </a: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If you’re sending a sample cup be sure to secure the lid tightly!  Leaking can contaminate the specimen, contaminate the pneumatic tube system, and be a biohazard for lab staff.</a:t>
            </a: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rot="5400000">
            <a:off x="8454151" y="131734"/>
            <a:ext cx="970825" cy="4155688"/>
          </a:xfrm>
          <a:prstGeom prst="rect">
            <a:avLst/>
          </a:prstGeom>
        </p:spPr>
      </p:pic>
      <p:pic>
        <p:nvPicPr>
          <p:cNvPr id="9" name="Picture 8"/>
          <p:cNvPicPr>
            <a:picLocks noChangeAspect="1"/>
          </p:cNvPicPr>
          <p:nvPr/>
        </p:nvPicPr>
        <p:blipFill>
          <a:blip r:embed="rId3"/>
          <a:stretch>
            <a:fillRect/>
          </a:stretch>
        </p:blipFill>
        <p:spPr>
          <a:xfrm>
            <a:off x="5244540" y="4919869"/>
            <a:ext cx="1617179" cy="1385393"/>
          </a:xfrm>
          <a:prstGeom prst="rect">
            <a:avLst/>
          </a:prstGeom>
        </p:spPr>
      </p:pic>
      <p:pic>
        <p:nvPicPr>
          <p:cNvPr id="11" name="Picture 10"/>
          <p:cNvPicPr>
            <a:picLocks noChangeAspect="1"/>
          </p:cNvPicPr>
          <p:nvPr/>
        </p:nvPicPr>
        <p:blipFill>
          <a:blip r:embed="rId4"/>
          <a:stretch>
            <a:fillRect/>
          </a:stretch>
        </p:blipFill>
        <p:spPr>
          <a:xfrm rot="6141786">
            <a:off x="5306369" y="3882690"/>
            <a:ext cx="828082" cy="1036636"/>
          </a:xfrm>
          <a:prstGeom prst="rect">
            <a:avLst/>
          </a:prstGeom>
        </p:spPr>
      </p:pic>
    </p:spTree>
    <p:extLst>
      <p:ext uri="{BB962C8B-B14F-4D97-AF65-F5344CB8AC3E}">
        <p14:creationId xmlns:p14="http://schemas.microsoft.com/office/powerpoint/2010/main" val="325738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Attach Labels</a:t>
            </a:r>
            <a:endParaRPr lang="en-US" dirty="0"/>
          </a:p>
        </p:txBody>
      </p:sp>
      <p:sp>
        <p:nvSpPr>
          <p:cNvPr id="3" name="Slide Number Placeholder 2"/>
          <p:cNvSpPr>
            <a:spLocks noGrp="1"/>
          </p:cNvSpPr>
          <p:nvPr>
            <p:ph type="sldNum" sz="quarter" idx="4"/>
          </p:nvPr>
        </p:nvSpPr>
        <p:spPr>
          <a:xfrm>
            <a:off x="5720410" y="6306986"/>
            <a:ext cx="767476" cy="457199"/>
          </a:xfrm>
        </p:spPr>
        <p:txBody>
          <a:bodyPr/>
          <a:lstStyle/>
          <a:p>
            <a:fld id="{1E5366A3-0E00-430A-B059-971E374C0C45}" type="slidenum">
              <a:rPr lang="en-US" smtClean="0"/>
              <a:pPr/>
              <a:t>9</a:t>
            </a:fld>
            <a:endParaRPr lang="en-US" dirty="0"/>
          </a:p>
        </p:txBody>
      </p:sp>
      <p:sp>
        <p:nvSpPr>
          <p:cNvPr id="4" name="TextBox 3"/>
          <p:cNvSpPr txBox="1"/>
          <p:nvPr/>
        </p:nvSpPr>
        <p:spPr>
          <a:xfrm>
            <a:off x="557561" y="1184013"/>
            <a:ext cx="10452410" cy="5380337"/>
          </a:xfrm>
          <a:prstGeom prst="rect">
            <a:avLst/>
          </a:prstGeom>
          <a:noFill/>
        </p:spPr>
        <p:txBody>
          <a:bodyPr wrap="square" lIns="0" tIns="0" rIns="0" bIns="0" rtlCol="0">
            <a:noAutofit/>
          </a:bodyPr>
          <a:lstStyle/>
          <a:p>
            <a:pPr algn="ctr"/>
            <a:r>
              <a:rPr lang="en-US" dirty="0" smtClean="0">
                <a:latin typeface="Arial" panose="020B0604020202020204" pitchFamily="34" charset="0"/>
                <a:cs typeface="Arial" panose="020B0604020202020204" pitchFamily="34" charset="0"/>
              </a:rPr>
              <a:t>It might seem picky, but labels need to be attached correctly to the tubes for good reasons! </a:t>
            </a: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Labels that aren’t attached correctly can cause miss-reads on the analyzers, jams on the analyzers, specimen destruction on the analyzers, and wasted time and risk if the specimen has to be re-labeled in the lab.</a:t>
            </a: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Analyzers can be down for hours if a label gets stuck and the tube dumps inside.  </a:t>
            </a:r>
          </a:p>
          <a:p>
            <a:pPr algn="ctr"/>
            <a:r>
              <a:rPr lang="en-US" dirty="0" smtClean="0">
                <a:latin typeface="Arial" panose="020B0604020202020204" pitchFamily="34" charset="0"/>
                <a:cs typeface="Arial" panose="020B0604020202020204" pitchFamily="34" charset="0"/>
              </a:rPr>
              <a:t>Don’t ask us how we know.  It wasn’t pretty.</a:t>
            </a:r>
          </a:p>
        </p:txBody>
      </p:sp>
      <p:pic>
        <p:nvPicPr>
          <p:cNvPr id="6" name="Picture 5"/>
          <p:cNvPicPr>
            <a:picLocks noChangeAspect="1"/>
          </p:cNvPicPr>
          <p:nvPr/>
        </p:nvPicPr>
        <p:blipFill>
          <a:blip r:embed="rId2"/>
          <a:stretch>
            <a:fillRect/>
          </a:stretch>
        </p:blipFill>
        <p:spPr>
          <a:xfrm>
            <a:off x="4009252" y="2495606"/>
            <a:ext cx="3422316" cy="3359885"/>
          </a:xfrm>
          <a:prstGeom prst="rect">
            <a:avLst/>
          </a:prstGeom>
        </p:spPr>
      </p:pic>
      <p:sp>
        <p:nvSpPr>
          <p:cNvPr id="9" name="TextBox 8"/>
          <p:cNvSpPr txBox="1"/>
          <p:nvPr/>
        </p:nvSpPr>
        <p:spPr>
          <a:xfrm>
            <a:off x="5081239" y="3026212"/>
            <a:ext cx="1405054" cy="167336"/>
          </a:xfrm>
          <a:prstGeom prst="rect">
            <a:avLst/>
          </a:prstGeom>
          <a:noFill/>
        </p:spPr>
        <p:txBody>
          <a:bodyPr wrap="square" lIns="0" tIns="0" rIns="0" bIns="0" rtlCol="0">
            <a:noAutofit/>
          </a:bodyPr>
          <a:lstStyle/>
          <a:p>
            <a:r>
              <a:rPr lang="en-US" dirty="0" smtClean="0">
                <a:latin typeface="Arial" panose="020B0604020202020204" pitchFamily="34" charset="0"/>
                <a:cs typeface="Arial" panose="020B0604020202020204" pitchFamily="34" charset="0"/>
              </a:rPr>
              <a:t>Lab Analyzer</a:t>
            </a:r>
          </a:p>
        </p:txBody>
      </p:sp>
      <p:pic>
        <p:nvPicPr>
          <p:cNvPr id="10" name="Picture 9"/>
          <p:cNvPicPr>
            <a:picLocks noChangeAspect="1"/>
          </p:cNvPicPr>
          <p:nvPr/>
        </p:nvPicPr>
        <p:blipFill>
          <a:blip r:embed="rId3"/>
          <a:stretch>
            <a:fillRect/>
          </a:stretch>
        </p:blipFill>
        <p:spPr>
          <a:xfrm rot="16200000">
            <a:off x="5598216" y="3582826"/>
            <a:ext cx="349609" cy="1383562"/>
          </a:xfrm>
          <a:prstGeom prst="rect">
            <a:avLst/>
          </a:prstGeom>
        </p:spPr>
      </p:pic>
    </p:spTree>
    <p:extLst>
      <p:ext uri="{BB962C8B-B14F-4D97-AF65-F5344CB8AC3E}">
        <p14:creationId xmlns:p14="http://schemas.microsoft.com/office/powerpoint/2010/main" val="299121442"/>
      </p:ext>
    </p:extLst>
  </p:cSld>
  <p:clrMapOvr>
    <a:masterClrMapping/>
  </p:clrMapOvr>
</p:sld>
</file>

<file path=ppt/theme/theme1.xml><?xml version="1.0" encoding="utf-8"?>
<a:theme xmlns:a="http://schemas.openxmlformats.org/drawingml/2006/main" name="int_sys_pres_4x3_161219_02">
  <a:themeElements>
    <a:clrScheme name="UCH 2022">
      <a:dk1>
        <a:srgbClr val="000000"/>
      </a:dk1>
      <a:lt1>
        <a:srgbClr val="FFFFFF"/>
      </a:lt1>
      <a:dk2>
        <a:srgbClr val="3B5470"/>
      </a:dk2>
      <a:lt2>
        <a:srgbClr val="EBEBE6"/>
      </a:lt2>
      <a:accent1>
        <a:srgbClr val="A6093D"/>
      </a:accent1>
      <a:accent2>
        <a:srgbClr val="ECAE43"/>
      </a:accent2>
      <a:accent3>
        <a:srgbClr val="C75643"/>
      </a:accent3>
      <a:accent4>
        <a:srgbClr val="87893A"/>
      </a:accent4>
      <a:accent5>
        <a:srgbClr val="768692"/>
      </a:accent5>
      <a:accent6>
        <a:srgbClr val="A4BCC2"/>
      </a:accent6>
      <a:hlink>
        <a:srgbClr val="A6093D"/>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093D"/>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ys_16x9_pres_basic_170131" id="{8103331F-0175-4386-929E-D5DF8DC72CB4}" vid="{8A9E33FF-1F38-4243-9DD1-770151229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F3A19FF62C4F448280AB13148D42EC" ma:contentTypeVersion="18" ma:contentTypeDescription="Create a new document." ma:contentTypeScope="" ma:versionID="85cac37d3d58c655e740dc2bfa6218c6">
  <xsd:schema xmlns:xsd="http://www.w3.org/2001/XMLSchema" xmlns:xs="http://www.w3.org/2001/XMLSchema" xmlns:p="http://schemas.microsoft.com/office/2006/metadata/properties" xmlns:ns2="c5413009-4455-47d8-b18f-82b436f39ca7" xmlns:ns3="d3f69599-a33f-4e80-8b95-59cfdd8477a5" xmlns:ns4="8864b64f-1233-41be-a075-290d430449b7" targetNamespace="http://schemas.microsoft.com/office/2006/metadata/properties" ma:root="true" ma:fieldsID="94a88f43fd79aaff320baf2faeccc2ae" ns2:_="" ns3:_="" ns4:_="">
    <xsd:import namespace="c5413009-4455-47d8-b18f-82b436f39ca7"/>
    <xsd:import namespace="d3f69599-a33f-4e80-8b95-59cfdd8477a5"/>
    <xsd:import namespace="8864b64f-1233-41be-a075-290d430449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SearchPropertie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13009-4455-47d8-b18f-82b436f39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4167732-f0be-4849-9b58-dc884c6d37a5"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f69599-a33f-4e80-8b95-59cfdd8477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64b64f-1233-41be-a075-290d430449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2bfcaef-911b-4bb2-b508-78d22e9dcd04}" ma:internalName="TaxCatchAll" ma:showField="CatchAllData" ma:web="d3f69599-a33f-4e80-8b95-59cfdd847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64b64f-1233-41be-a075-290d430449b7" xsi:nil="true"/>
    <lcf76f155ced4ddcb4097134ff3c332f xmlns="c5413009-4455-47d8-b18f-82b436f39c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A964B3-CEE2-4DB4-81F9-C7C54200B8FA}">
  <ds:schemaRefs>
    <ds:schemaRef ds:uri="http://schemas.microsoft.com/sharepoint/v3/contenttype/forms"/>
  </ds:schemaRefs>
</ds:datastoreItem>
</file>

<file path=customXml/itemProps2.xml><?xml version="1.0" encoding="utf-8"?>
<ds:datastoreItem xmlns:ds="http://schemas.openxmlformats.org/officeDocument/2006/customXml" ds:itemID="{95B8ADF8-B4D6-4906-AB07-AE1CE65A8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13009-4455-47d8-b18f-82b436f39ca7"/>
    <ds:schemaRef ds:uri="d3f69599-a33f-4e80-8b95-59cfdd8477a5"/>
    <ds:schemaRef ds:uri="8864b64f-1233-41be-a075-290d43044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8C14A1-A1CA-4F66-9176-B9A183F385CD}">
  <ds:schemaRefs>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8864b64f-1233-41be-a075-290d430449b7"/>
    <ds:schemaRef ds:uri="http://schemas.microsoft.com/office/2006/metadata/properties"/>
    <ds:schemaRef ds:uri="d3f69599-a33f-4e80-8b95-59cfdd8477a5"/>
    <ds:schemaRef ds:uri="c5413009-4455-47d8-b18f-82b436f39ca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12066</TotalTime>
  <Words>2004</Words>
  <Application>Microsoft Office PowerPoint</Application>
  <PresentationFormat>Widescreen</PresentationFormat>
  <Paragraphs>197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Wingdings</vt:lpstr>
      <vt:lpstr>int_sys_pres_4x3_161219_02</vt:lpstr>
      <vt:lpstr>Laboratory Basics </vt:lpstr>
      <vt:lpstr>How to Find and Order Lab Tests</vt:lpstr>
      <vt:lpstr>Problems Ordering Lab Tests</vt:lpstr>
      <vt:lpstr>Specimen Collection and Labeling</vt:lpstr>
      <vt:lpstr>Specimen Contamination</vt:lpstr>
      <vt:lpstr>Order of Draw</vt:lpstr>
      <vt:lpstr>Filling Tubes and Specimen Containers</vt:lpstr>
      <vt:lpstr>Filling Tubes and Specimen Containers</vt:lpstr>
      <vt:lpstr>How To Attach Labels</vt:lpstr>
      <vt:lpstr>Best Dressed Labels</vt:lpstr>
      <vt:lpstr>Sending Specimens</vt:lpstr>
      <vt:lpstr>Transfusion Orders</vt:lpstr>
      <vt:lpstr>Transfusion Orders</vt:lpstr>
      <vt:lpstr>Entering Transfusion Orders in Epic</vt:lpstr>
      <vt:lpstr>Point of Care Testing – Bedside Testing</vt:lpstr>
      <vt:lpstr>Questions Do you need clarity on anything lab related?   Contact your preceptor or the laboratory.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28pt Arial Bold, UCHealth Dark Red</dc:title>
  <dc:creator>Rita Sulma</dc:creator>
  <cp:lastModifiedBy>Malone, Kyndra</cp:lastModifiedBy>
  <cp:revision>255</cp:revision>
  <cp:lastPrinted>2022-07-11T17:27:55Z</cp:lastPrinted>
  <dcterms:created xsi:type="dcterms:W3CDTF">2022-06-15T15:07:37Z</dcterms:created>
  <dcterms:modified xsi:type="dcterms:W3CDTF">2024-06-24T22:48:28Z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0x01010088F3A19FF62C4F448280AB13148D42EC</vt:lpwstr>
  </property>
  <property fmtid="{D5CDD505-2E9C-101B-9397-08002B2CF9AE}" pid="3" name="MediaServiceImageTags">
    <vt:lpwstr/>
  </property>
</Properties>
</file>