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4"/>
    <p:sldMasterId id="2147483707" r:id="rId5"/>
    <p:sldMasterId id="2147483708" r:id="rId6"/>
  </p:sldMasterIdLst>
  <p:notesMasterIdLst>
    <p:notesMasterId r:id="rId2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113395-5B28-4E95-B8C3-71F248D18AC9}">
  <a:tblStyle styleId="{A8113395-5B28-4E95-B8C3-71F248D18AC9}" styleName="Table_0">
    <a:wholeTbl>
      <a:tcTxStyle b="off" i="off">
        <a:font>
          <a:latin typeface="Imago"/>
          <a:ea typeface="Imago"/>
          <a:cs typeface="Imago"/>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7063BB8-E13C-4D7D-8EF7-51D6BA045C2B}" styleName="Table_1">
    <a:wholeTbl>
      <a:tcTxStyle b="off" i="off">
        <a:font>
          <a:latin typeface="Imago"/>
          <a:ea typeface="Imago"/>
          <a:cs typeface="Imago"/>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20000"/>
            </a:schemeClr>
          </a:solidFill>
        </a:fill>
      </a:tcStyle>
    </a:band1H>
    <a:band2H>
      <a:tcTxStyle b="off" i="off"/>
      <a:tcStyle>
        <a:tcBdr/>
      </a:tcStyle>
    </a:band2H>
    <a:band1V>
      <a:tcTxStyle b="off" i="off"/>
      <a:tcStyle>
        <a:tcBdr/>
        <a:fill>
          <a:solidFill>
            <a:schemeClr val="accent6">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005C7DC-4C46-4B0A-A904-7C0F5E34B0D9}" styleName="Table_2">
    <a:wholeTbl>
      <a:tcTxStyle b="off" i="off">
        <a:font>
          <a:latin typeface="Imago"/>
          <a:ea typeface="Imago"/>
          <a:cs typeface="Imag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6"/>
          </a:solidFill>
        </a:fill>
      </a:tcStyle>
    </a:wholeTbl>
    <a:band1H>
      <a:tcTxStyle b="off" i="off"/>
      <a:tcStyle>
        <a:tcBdr/>
        <a:fill>
          <a:solidFill>
            <a:srgbClr val="CAD2EC"/>
          </a:solidFill>
        </a:fill>
      </a:tcStyle>
    </a:band1H>
    <a:band2H>
      <a:tcTxStyle b="off" i="off"/>
      <a:tcStyle>
        <a:tcBdr/>
      </a:tcStyle>
    </a:band2H>
    <a:band1V>
      <a:tcTxStyle b="off" i="off"/>
      <a:tcStyle>
        <a:tcBdr/>
        <a:fill>
          <a:solidFill>
            <a:srgbClr val="CAD2EC"/>
          </a:solidFill>
        </a:fill>
      </a:tcStyle>
    </a:band1V>
    <a:band2V>
      <a:tcTxStyle b="off" i="off"/>
      <a:tcStyle>
        <a:tcBdr/>
      </a:tcStyle>
    </a:band2V>
    <a:lastCol>
      <a:tcTxStyle b="on" i="off">
        <a:font>
          <a:latin typeface="Imago"/>
          <a:ea typeface="Imago"/>
          <a:cs typeface="Imago"/>
        </a:font>
        <a:schemeClr val="lt1"/>
      </a:tcTxStyle>
      <a:tcStyle>
        <a:tcBdr/>
        <a:fill>
          <a:solidFill>
            <a:schemeClr val="accent6"/>
          </a:solidFill>
        </a:fill>
      </a:tcStyle>
    </a:lastCol>
    <a:firstCol>
      <a:tcTxStyle b="on" i="off">
        <a:font>
          <a:latin typeface="Imago"/>
          <a:ea typeface="Imago"/>
          <a:cs typeface="Imago"/>
        </a:font>
        <a:schemeClr val="lt1"/>
      </a:tcTxStyle>
      <a:tcStyle>
        <a:tcBdr/>
        <a:fill>
          <a:solidFill>
            <a:schemeClr val="accent6"/>
          </a:solidFill>
        </a:fill>
      </a:tcStyle>
    </a:firstCol>
    <a:lastRow>
      <a:tcTxStyle b="on" i="off">
        <a:font>
          <a:latin typeface="Imago"/>
          <a:ea typeface="Imago"/>
          <a:cs typeface="Imago"/>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Imago"/>
          <a:ea typeface="Imago"/>
          <a:cs typeface="Imago"/>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 styleId="{AF1866E8-5452-426E-A5B3-FCA3A2B74422}"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 you everyone for your time today. [Intro]. If there are any questions as I go through these slides, feel free to interrupt me. I’ll explain the differences between BNP and NT-proBNP, as well as show some data highlighting their clinical utility.</a:t>
            </a:r>
            <a:endParaRPr/>
          </a:p>
        </p:txBody>
      </p:sp>
      <p:sp>
        <p:nvSpPr>
          <p:cNvPr id="369" name="Google Shape;3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b5b70a84c8_1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2014 study, the use of ACE inhibitors and ARNIs was compared for their impact on mortality and morbidity in heart failure patients. While the overall conclusion was that ARNIs were the superior treatment, I want to hone in on the BNP and NT-proBNP measurements from that study that helped them determine this. </a:t>
            </a:r>
            <a:endParaRPr/>
          </a:p>
        </p:txBody>
      </p:sp>
      <p:sp>
        <p:nvSpPr>
          <p:cNvPr id="694" name="Google Shape;694;g1b5b70a84c8_1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b5b70a84c8_1_5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1b5b70a84c8_1_5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a:latin typeface="Arial"/>
                <a:ea typeface="Arial"/>
                <a:cs typeface="Arial"/>
                <a:sym typeface="Arial"/>
              </a:rPr>
              <a:t>Here, you see ENTRESTO in green and an ACE inhibitor in blue. Looking first at the blue lines, we see expected outcomes in both the NT-proBNP and BNP measurements - as the patient is treated with the drug, the blue lines decline indicating natriuretic peptide concentrations were decreasing successfully with treatment. Looking at the green line for Entresto, we see an even more significant decrease in NT-proBNP than with the ACE inhibitor, substantiating the conclusion drawn from this study. The problem with BNP, as I mentioned, is that patients taking ENTRESTO get an artificial rise in BNP due to the drug’s mode of action. Here, you see that BNP increases with ENTRESTO treatment, and even as it declines over the course of 8 months, the final value is still higher than baseline. This can confuse clinicians who see increasing BNP as a sign of worsening heart failure, when in reality the ENTRESTO-treated patients fared even better than those treated with an ACE inhibitor. The key takeaway here is that the rise in BNP is due to the mechanism of action of the drug, which has no clinical utility, whereas the fall in NT-proBNP reflects the drug’s actual effects on the heart which informs clinical decision-making.</a:t>
            </a:r>
            <a:endParaRPr/>
          </a:p>
        </p:txBody>
      </p:sp>
      <p:sp>
        <p:nvSpPr>
          <p:cNvPr id="705" name="Google Shape;705;g1b5b70a84c8_1_5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b5b70a84c8_1_5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Even in their label, Entresto specifically urges clinicians NOT to use BNP measurements, and instead use NT-proBNP in patients treated with the drug, just to ensure there is no confusion in the assay results.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Are there any questions about this so far?</a:t>
            </a:r>
            <a:endParaRPr/>
          </a:p>
        </p:txBody>
      </p:sp>
      <p:sp>
        <p:nvSpPr>
          <p:cNvPr id="720" name="Google Shape;720;g1b5b70a84c8_1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b5b70a84c8_1_5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I have covered BNP vs. NT-proBNP, I want to talk about the clinical utility of our NT-proBNP test and how to interpret your results.</a:t>
            </a:r>
            <a:endParaRPr/>
          </a:p>
        </p:txBody>
      </p:sp>
      <p:sp>
        <p:nvSpPr>
          <p:cNvPr id="725" name="Google Shape;725;g1b5b70a84c8_1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b5b70a84c8_1_5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1b5b70a84c8_1_5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assay is FDA cleared to aid in heart failure diagnosis, risk-stratify patients with that diagnosis and acute coronary syndrome, and to assess the healthcare risks in heart failure patients who have stable coronary artery disease.</a:t>
            </a:r>
            <a:endParaRPr/>
          </a:p>
        </p:txBody>
      </p:sp>
      <p:sp>
        <p:nvSpPr>
          <p:cNvPr id="731" name="Google Shape;731;g1b5b70a84c8_1_5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b5b70a84c8_1_6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1b5b70a84c8_1_6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While the BNP assay assigns a single rule-in/rule-out threshold, the NT-proBNP assay can utilize age-specific cutoffs which you see here. This is recommended in the 2019 IFCC Guidelines, since we know that the concentration of natriuretic peptides naturally increases with age. By using these specified cutoffs designed for an acute population, you increase the positive predictive value of the NT-proBNP assay. Because of this, most hospitals running NT-proBNP implement these cutoffs.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endParaRPr/>
          </a:p>
          <a:p>
            <a:pPr marL="0" lvl="0" indent="0" algn="l" rtl="0">
              <a:lnSpc>
                <a:spcPct val="100000"/>
              </a:lnSpc>
              <a:spcBef>
                <a:spcPts val="0"/>
              </a:spcBef>
              <a:spcAft>
                <a:spcPts val="0"/>
              </a:spcAft>
              <a:buSzPts val="1400"/>
              <a:buNone/>
            </a:pPr>
            <a:r>
              <a:rPr lang="en-US"/>
              <a:t>MOST HOSPITALS USE THE RULE-IN ICON CUTOFFS (THESE ONES)</a:t>
            </a:r>
            <a:endParaRPr/>
          </a:p>
        </p:txBody>
      </p:sp>
      <p:sp>
        <p:nvSpPr>
          <p:cNvPr id="741" name="Google Shape;741;g1b5b70a84c8_1_6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1b5b70a84c8_1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g1b5b70a84c8_1_8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Additionally, we’ve established cutoffs in non-acute populations for patients above and below 75 years old, whereas again the BNP assay only has one rule-in/rule-out threshold. Our cutoffs are 125 pg/mL for those under 75 years old, and 450 pg/mL for those over.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endParaRPr/>
          </a:p>
          <a:p>
            <a:pPr marL="0" lvl="0" indent="0" algn="l" rtl="0">
              <a:lnSpc>
                <a:spcPct val="100000"/>
              </a:lnSpc>
              <a:spcBef>
                <a:spcPts val="0"/>
              </a:spcBef>
              <a:spcAft>
                <a:spcPts val="0"/>
              </a:spcAft>
              <a:buSzPts val="1400"/>
              <a:buNone/>
            </a:pPr>
            <a:r>
              <a:rPr lang="en-US"/>
              <a:t>THESE ARE ROCHE’s FDA CLEARED CUTOFFS, but most hospitals do not use them since they are based on a non-acute population. Most use the rule-in cutoffs from the ICON study. </a:t>
            </a:r>
            <a:endParaRPr/>
          </a:p>
          <a:p>
            <a:pPr marL="0" lvl="0" indent="0" algn="l" rtl="0">
              <a:lnSpc>
                <a:spcPct val="100000"/>
              </a:lnSpc>
              <a:spcBef>
                <a:spcPts val="0"/>
              </a:spcBef>
              <a:spcAft>
                <a:spcPts val="0"/>
              </a:spcAft>
              <a:buSzPts val="1400"/>
              <a:buNone/>
            </a:pPr>
            <a:r>
              <a:rPr lang="en-US"/>
              <a:t>These 125 and 450 cutoffs are not risk stratification cutoffs. Risk stratification is more trending the value, not necessarily a cutoff. </a:t>
            </a:r>
            <a:endParaRPr/>
          </a:p>
        </p:txBody>
      </p:sp>
      <p:sp>
        <p:nvSpPr>
          <p:cNvPr id="750" name="Google Shape;750;g1b5b70a84c8_1_8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b5b70a84c8_1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1b5b70a84c8_1_6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NT-proBNP assay also has a high negative predictive value, or NPV, ranging from 98 to 100% depending on the patient’s age and sex. This is especially important when comparing to BNP, where the negative predictive value is largely unreported. In the landmark “Breathing Not Properly” clinical trial that was first presented in 2002, the negative predictive value of the BNP assay is cited as 90%, which is much lower than the negative predictive value here for NT-proBNP. </a:t>
            </a:r>
            <a:endParaRPr/>
          </a:p>
        </p:txBody>
      </p:sp>
      <p:sp>
        <p:nvSpPr>
          <p:cNvPr id="769" name="Google Shape;769;g1b5b70a84c8_1_6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b5b70a84c8_1_5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might not be as relevant in outpatient care, but I wanted to point out that serial measurement of the biomarker is also a very strong indicator of heart failure patient readmission to the hospital. Here, the green line shows patients with NT-proBNP decreases of 30% or more, who exhibited a low rate of hospital readmission over 6 months. A smaller decrease in the biomarker, noted by the orange line, resulted in more hospital readmissions, and an increase in NT-proBNP almost guaranteed hospital readmission, as shown by the red line with a hazard ratio of 5.96. This goes to show that NT-proBNP measurement is an excellent predictive tool for heart failure patients.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HR = hazard risk</a:t>
            </a:r>
            <a:endParaRPr/>
          </a:p>
        </p:txBody>
      </p:sp>
      <p:sp>
        <p:nvSpPr>
          <p:cNvPr id="780" name="Google Shape;780;g1b5b70a84c8_1_5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b5b70a84c8_1_5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1b5b70a84c8_1_5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That fact is reiterated by this study, which showed that NT-proBNP measurement is a great prognostic. To quickly summarize the findings here, both high absolute value and elevation of the biomarker over 4 months were largely predictive of adverse outcomes, meaning greater mortality and hospitalization percentages. Decreases in the biomarker and lower absolute values were associated with a better prognosis.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endParaRPr/>
          </a:p>
          <a:p>
            <a:pPr marL="0" marR="0" lvl="0" indent="0" algn="l" rtl="0">
              <a:lnSpc>
                <a:spcPct val="100000"/>
              </a:lnSpc>
              <a:spcBef>
                <a:spcPts val="0"/>
              </a:spcBef>
              <a:spcAft>
                <a:spcPts val="0"/>
              </a:spcAft>
              <a:buClr>
                <a:schemeClr val="dk1"/>
              </a:buClr>
              <a:buSzPts val="1200"/>
              <a:buFont typeface="Calibri"/>
              <a:buNone/>
            </a:pPr>
            <a:r>
              <a:rPr lang="en-US"/>
              <a:t>Starting from the bottom, a relatively low and stable NT-proBNP level was associated with the best mortality and hospitalization outcomes. In the worst case, the red line….</a:t>
            </a:r>
            <a:endParaRPr/>
          </a:p>
        </p:txBody>
      </p:sp>
      <p:sp>
        <p:nvSpPr>
          <p:cNvPr id="792" name="Google Shape;792;g1b5b70a84c8_1_5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343536"/>
                </a:solidFill>
              </a:rPr>
              <a:t>To set a baseline understanding between the two molecules, I’m showing B-type natriuretic peptide, BNP, on the left. and N-Terminus pro-hormone B-type natriuretic peptide, or NT-proBNP, on the right. </a:t>
            </a:r>
            <a:r>
              <a:rPr lang="en-US">
                <a:solidFill>
                  <a:srgbClr val="2D2D2D"/>
                </a:solidFill>
              </a:rPr>
              <a:t>Both BNP and NT-proBNP are released from myocytes in the heart in response to stress-strain biomechanics with pressure changes. </a:t>
            </a:r>
            <a:r>
              <a:rPr lang="en-US">
                <a:solidFill>
                  <a:srgbClr val="343536"/>
                </a:solidFill>
              </a:rPr>
              <a:t>As you probably know, concentrations go up when heart failure develops or gets worse, and go down when heart failure is stable. In most cases, BNP and NT-proBNP concentrations are higher in patients with heart failure than people who have normal heart function.</a:t>
            </a:r>
            <a:endParaRPr>
              <a:solidFill>
                <a:srgbClr val="2D2D2D"/>
              </a:solidFill>
            </a:endParaRPr>
          </a:p>
          <a:p>
            <a:pPr marL="0" lvl="0" indent="0" algn="l" rtl="0">
              <a:lnSpc>
                <a:spcPct val="100000"/>
              </a:lnSpc>
              <a:spcBef>
                <a:spcPts val="0"/>
              </a:spcBef>
              <a:spcAft>
                <a:spcPts val="0"/>
              </a:spcAft>
              <a:buSzPts val="1400"/>
              <a:buNone/>
            </a:pPr>
            <a:endParaRPr>
              <a:solidFill>
                <a:srgbClr val="2D2D2D"/>
              </a:solidFill>
            </a:endParaRPr>
          </a:p>
          <a:p>
            <a:pPr marL="0" lvl="0" indent="0" algn="l" rtl="0">
              <a:lnSpc>
                <a:spcPct val="100000"/>
              </a:lnSpc>
              <a:spcBef>
                <a:spcPts val="0"/>
              </a:spcBef>
              <a:spcAft>
                <a:spcPts val="0"/>
              </a:spcAft>
              <a:buSzPts val="1400"/>
              <a:buNone/>
            </a:pPr>
            <a:r>
              <a:rPr lang="en-US">
                <a:solidFill>
                  <a:srgbClr val="2D2D2D"/>
                </a:solidFill>
              </a:rPr>
              <a:t>There are some key differentiators, though, between the molecules and their utility as biomarkers. </a:t>
            </a:r>
            <a:r>
              <a:rPr lang="en-US">
                <a:solidFill>
                  <a:srgbClr val="343536"/>
                </a:solidFill>
              </a:rPr>
              <a:t>BNP is a bioactive hormone with a short </a:t>
            </a:r>
            <a:r>
              <a:rPr lang="en-US" i="1">
                <a:solidFill>
                  <a:srgbClr val="343536"/>
                </a:solidFill>
              </a:rPr>
              <a:t>in vivo</a:t>
            </a:r>
            <a:r>
              <a:rPr lang="en-US">
                <a:solidFill>
                  <a:srgbClr val="343536"/>
                </a:solidFill>
              </a:rPr>
              <a:t> half-life of only 20 minutes, as it is rapidly cleared by peptidases like neprilysin. Outside of the body, BNP is stable for up to 4 hours at room temperature. Alternatively, NT-proBNP is a non-active prohormone that is released from the same molecule that produces BNP. It is passively cleared by the liver and kidneys, and thus has an extended </a:t>
            </a:r>
            <a:r>
              <a:rPr lang="en-US" i="1">
                <a:solidFill>
                  <a:srgbClr val="343536"/>
                </a:solidFill>
              </a:rPr>
              <a:t>in vivo </a:t>
            </a:r>
            <a:r>
              <a:rPr lang="en-US">
                <a:solidFill>
                  <a:srgbClr val="343536"/>
                </a:solidFill>
              </a:rPr>
              <a:t>half-life of 1 to 2 hours. It’s </a:t>
            </a:r>
            <a:r>
              <a:rPr lang="en-US" i="1">
                <a:solidFill>
                  <a:srgbClr val="343536"/>
                </a:solidFill>
              </a:rPr>
              <a:t>in vitro</a:t>
            </a:r>
            <a:r>
              <a:rPr lang="en-US">
                <a:solidFill>
                  <a:srgbClr val="343536"/>
                </a:solidFill>
              </a:rPr>
              <a:t> stability is also longer, as it remains stable for up to 3 days at room temperature, and even longer if stored at 4 degrees C. The quick half-life and short stability of BNP may cause unfavorable results with the assay, whereas NT-proBNP does not have these disadvantages. </a:t>
            </a:r>
            <a:endParaRPr/>
          </a:p>
        </p:txBody>
      </p:sp>
      <p:sp>
        <p:nvSpPr>
          <p:cNvPr id="378" name="Google Shape;3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b5b70a84c8_1_6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reiterate the key differences between NT-proBNP and BNP:  First, NT-proBNP has age-stratified cutoffs which accurately represent disease status, particularly in elderly patients who will naturally have higher levels of natriuretic peptides. Additionally, the </a:t>
            </a:r>
            <a:r>
              <a:rPr lang="en-US" i="1"/>
              <a:t>in vivo </a:t>
            </a:r>
            <a:r>
              <a:rPr lang="en-US"/>
              <a:t>half-life and </a:t>
            </a:r>
            <a:r>
              <a:rPr lang="en-US" i="1"/>
              <a:t>in vitro</a:t>
            </a:r>
            <a:r>
              <a:rPr lang="en-US"/>
              <a:t> stability of NT-proBNP both exceed that of BNP, enhancing detection of heart failure in early stages while allowing for laboratory flexibility and add-on testing. These points, combined with the fact that BNP is artificially raised in patients taking ENTRESTO, point toward using NT-proBNP in heart failure diagnosis and prognostics moving forward.</a:t>
            </a:r>
            <a:endParaRPr/>
          </a:p>
        </p:txBody>
      </p:sp>
      <p:sp>
        <p:nvSpPr>
          <p:cNvPr id="812" name="Google Shape;812;g1b5b70a84c8_1_6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1763928314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Google Shape;817;g21763928314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One last thing I want to very briefly touch on is the recent STRONG-HF study. I can do a much deeper dive into the study offline, but at this year’s American College of Cardiology conference there was a lot of buzz around this study and therapeutic monitoring with NT-proBNP. Roche does not have an FDA claim for monitoring, but this study had clinically impactful results and we expect that the guidelines may change in the near future recommending quad therapy for heart failure patients along with NT-proBNP to monitor the safety and efficacy of this therapy. Overall, patients treated with that paradigm saw a 34% risk reduction of heart failure readmission and all-cause mortality at 180 days, with no increase in serious adverse events compared to a usual care group. Given this increase in an event-free survival, the STRONG-HF protocol with consistent NT-proBNP testing is something your hospital might consider implementing into clinical practice, and again I’m happy to speak more to this study at a later date.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b5b70a84c8_1_5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With that, thank you for your time, and I will take any questions.</a:t>
            </a:r>
            <a:endParaRPr/>
          </a:p>
        </p:txBody>
      </p:sp>
      <p:sp>
        <p:nvSpPr>
          <p:cNvPr id="828" name="Google Shape;828;g1b5b70a84c8_1_5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highlight the difference in sample stability, I’m showing here both molecules incubated at different temperatures. In graph A on the top left, you can see the stability of BNP decline by about half over the course 2 days at room temperature, whereas NT-proBNP remains largely unaffected. The other graphs show similar results when refrigerating or freezing the samples. </a:t>
            </a:r>
            <a:endParaRPr/>
          </a:p>
        </p:txBody>
      </p:sp>
      <p:sp>
        <p:nvSpPr>
          <p:cNvPr id="453" name="Google Shape;4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b5b70a84c8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b5b70a84c8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terms of clinical data, I wanted to point out this study published back in 2004 for BNP vs. NT-proBNP use in primary care. This is a head-to-head comparison of the molecules’ diagnostic utility, with 180 subjects evaluated.</a:t>
            </a:r>
            <a:endParaRPr/>
          </a:p>
        </p:txBody>
      </p:sp>
      <p:sp>
        <p:nvSpPr>
          <p:cNvPr id="466" name="Google Shape;466;g1b5b70a84c8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b5b70a84c8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1b5b70a84c8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you’re seeing BNP in black and NT-proBNP in gray. On the left, with a p value of 0.65 there is no significant difference between their accuracy in diagnosing symptomatic vs. asymptomatic heart failure. What’s interesting is that on the right, with a p value of 0.009, there </a:t>
            </a:r>
            <a:r>
              <a:rPr lang="en-US" i="1"/>
              <a:t>is </a:t>
            </a:r>
            <a:r>
              <a:rPr lang="en-US"/>
              <a:t>a statistically significant increase in diagnostic accuracy by NT-proBNP in patients with asymptomatic structural disease vs. no structural disease. What this means is that by using NT-proBNP as a biomarker, PCPs were able to more accurately identify early stage heart failure that otherwise might not be detected by BNP or an echocardiogram. </a:t>
            </a:r>
            <a:endParaRPr/>
          </a:p>
        </p:txBody>
      </p:sp>
      <p:sp>
        <p:nvSpPr>
          <p:cNvPr id="475" name="Google Shape;475;g1b5b70a84c8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b5b70a84c8_1_6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Taking a look at diagnosis per stage of heart failure, BNP captures less than 10% of patients in the early A and B stages. NT-proBNP, on the other hand, captures about 35% of these patients, with greater accuracy than BNP in Stage C and D heart failure patients as well. </a:t>
            </a:r>
            <a:endParaRPr/>
          </a:p>
        </p:txBody>
      </p:sp>
      <p:sp>
        <p:nvSpPr>
          <p:cNvPr id="498" name="Google Shape;498;g1b5b70a84c8_1_6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b5b70a84c8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1b5b70a84c8_1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Evaluating the clinical utility of each assay, this study published in 2005 also demonstrated the superiority of NT-proBNP in the ED. Looking at these plots of sensitivity vs. specificity, an area under the curve of 1 would represent perfect diagnostic ability. In the NT-proBNP graph, clinical judgment alone achieved an area under the curve of 0.9. Use of NT-proBNP outperformed clinical judgement, and combining the two further increased the area to 0.96. As you can see in the BNP graph, similar trends were observed in terms of the biomarker improving diagnostic ability over clinical judgment alone, and the combined approach being best. However, the areas under these curves are all reduced compared to those of NT-proBNP. Like this study, for almost 20 years the medical data has overwhelmingly favored the use of NT-proBNP over BNP.</a:t>
            </a:r>
            <a:endParaRPr/>
          </a:p>
        </p:txBody>
      </p:sp>
      <p:sp>
        <p:nvSpPr>
          <p:cNvPr id="504" name="Google Shape;504;g1b5b70a84c8_1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b5b70a84c8_1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1b5b70a84c8_1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One clear point I want to make in this presentation, as I’m often asked about this by clinicians, is that NT-proBNP is NOT affected by common heart failure medications. One significant reason why some physicians report undesirable results with the BNP assay is that their patients might be taking angiotensin receptor neprilysin inhibitors, or ARNIs, that </a:t>
            </a:r>
            <a:r>
              <a:rPr lang="en-US" i="1"/>
              <a:t>do </a:t>
            </a:r>
            <a:r>
              <a:rPr lang="en-US"/>
              <a:t>interfere with the BNP molecule. ENTRESTO is the common ARNI prescription, which I’ll use to point out why BNP assays can be misleading in these patients specifically. </a:t>
            </a:r>
            <a:endParaRPr/>
          </a:p>
        </p:txBody>
      </p:sp>
      <p:sp>
        <p:nvSpPr>
          <p:cNvPr id="575" name="Google Shape;575;g1b5b70a84c8_1_3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b5b70a84c8_1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b5b70a84c8_1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ENTRESTO is used to reduce the risk of hospitalization and cardiovascular death in patients with chronic heart failure, and it has a unique dual mode of action compared to conventional drug therapies. In order to cause vasodilation, ENTRESTO acts both as a RAAS inhibitor AND a neprilysin inhibitor. We know from earlier that neprilysin typically degrades BNP, and when it is inhibited by ENTRESTO, BNP concentration is artificially elevated. This mode of action with neprilysin inhibition does not affect the concentration of NT-proBNP.</a:t>
            </a:r>
            <a:endParaRPr/>
          </a:p>
        </p:txBody>
      </p:sp>
      <p:sp>
        <p:nvSpPr>
          <p:cNvPr id="582" name="Google Shape;582;g1b5b70a84c8_1_4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subtitle">
  <p:cSld name="Title Slide with subtitle">
    <p:spTree>
      <p:nvGrpSpPr>
        <p:cNvPr id="1" name="Shape 18"/>
        <p:cNvGrpSpPr/>
        <p:nvPr/>
      </p:nvGrpSpPr>
      <p:grpSpPr>
        <a:xfrm>
          <a:off x="0" y="0"/>
          <a:ext cx="0" cy="0"/>
          <a:chOff x="0" y="0"/>
          <a:chExt cx="0" cy="0"/>
        </a:xfrm>
      </p:grpSpPr>
      <p:sp>
        <p:nvSpPr>
          <p:cNvPr id="19" name="Google Shape;19;p2"/>
          <p:cNvSpPr/>
          <p:nvPr/>
        </p:nvSpPr>
        <p:spPr>
          <a:xfrm>
            <a:off x="0" y="6296524"/>
            <a:ext cx="12192000" cy="5714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
          <p:cNvSpPr txBox="1">
            <a:spLocks noGrp="1"/>
          </p:cNvSpPr>
          <p:nvPr>
            <p:ph type="sldNum" idx="12"/>
          </p:nvPr>
        </p:nvSpPr>
        <p:spPr>
          <a:xfrm>
            <a:off x="88828" y="639971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1" y="0"/>
            <a:ext cx="12192001" cy="6285896"/>
          </a:xfrm>
          <a:prstGeom prst="rect">
            <a:avLst/>
          </a:prstGeom>
          <a:noFill/>
          <a:ln>
            <a:noFill/>
          </a:ln>
        </p:spPr>
      </p:pic>
      <p:sp>
        <p:nvSpPr>
          <p:cNvPr id="22" name="Google Shape;22;p2"/>
          <p:cNvSpPr txBox="1">
            <a:spLocks noGrp="1"/>
          </p:cNvSpPr>
          <p:nvPr>
            <p:ph type="title"/>
          </p:nvPr>
        </p:nvSpPr>
        <p:spPr>
          <a:xfrm>
            <a:off x="6845101" y="1553678"/>
            <a:ext cx="4871978" cy="152620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280"/>
              <a:buFont typeface="Arial"/>
              <a:buNone/>
              <a:defRPr sz="44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body" idx="1"/>
          </p:nvPr>
        </p:nvSpPr>
        <p:spPr>
          <a:xfrm>
            <a:off x="6845101" y="3088051"/>
            <a:ext cx="4911924" cy="15568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3080"/>
              <a:buNone/>
              <a:defRPr sz="2800" b="1">
                <a:solidFill>
                  <a:schemeClr val="accent2"/>
                </a:solidFill>
                <a:latin typeface="Arial"/>
                <a:ea typeface="Arial"/>
                <a:cs typeface="Arial"/>
                <a:sym typeface="Aria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4" name="Google Shape;24;p2"/>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25" name="Google Shape;25;p2"/>
          <p:cNvSpPr txBox="1">
            <a:spLocks noGrp="1"/>
          </p:cNvSpPr>
          <p:nvPr>
            <p:ph type="body" idx="2"/>
          </p:nvPr>
        </p:nvSpPr>
        <p:spPr>
          <a:xfrm>
            <a:off x="6889749" y="4794918"/>
            <a:ext cx="4867275" cy="37250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400"/>
              <a:buFont typeface="Arial"/>
              <a:buNone/>
              <a:defRPr sz="2000">
                <a:solidFill>
                  <a:srgbClr val="606060"/>
                </a:solidFill>
                <a:latin typeface="Arial"/>
                <a:ea typeface="Arial"/>
                <a:cs typeface="Arial"/>
                <a:sym typeface="Arial"/>
              </a:defRPr>
            </a:lvl1pPr>
            <a:lvl2pPr marL="914400" lvl="1" indent="-228600" algn="l">
              <a:lnSpc>
                <a:spcPct val="100000"/>
              </a:lnSpc>
              <a:spcBef>
                <a:spcPts val="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
          <p:cNvSpPr txBox="1">
            <a:spLocks noGrp="1"/>
          </p:cNvSpPr>
          <p:nvPr>
            <p:ph type="body" idx="3"/>
          </p:nvPr>
        </p:nvSpPr>
        <p:spPr>
          <a:xfrm>
            <a:off x="6889749" y="5900308"/>
            <a:ext cx="4876242" cy="3855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a:solidFill>
                  <a:schemeClr val="dk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2"/>
          <p:cNvSpPr txBox="1">
            <a:spLocks noGrp="1"/>
          </p:cNvSpPr>
          <p:nvPr>
            <p:ph type="body" idx="4"/>
          </p:nvPr>
        </p:nvSpPr>
        <p:spPr>
          <a:xfrm>
            <a:off x="6889749" y="5188322"/>
            <a:ext cx="4818363" cy="63430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400"/>
              <a:buFont typeface="Arial"/>
              <a:buNone/>
              <a:defRPr sz="2000">
                <a:solidFill>
                  <a:srgbClr val="606060"/>
                </a:solidFill>
                <a:latin typeface="Arial"/>
                <a:ea typeface="Arial"/>
                <a:cs typeface="Arial"/>
                <a:sym typeface="Arial"/>
              </a:defRPr>
            </a:lvl1pPr>
            <a:lvl2pPr marL="914400" lvl="1" indent="-228600" algn="l">
              <a:lnSpc>
                <a:spcPct val="100000"/>
              </a:lnSpc>
              <a:spcBef>
                <a:spcPts val="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Title and subtitle Cardiac">
  <p:cSld name="Divider Title and subtitle Cardiac">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72" name="Google Shape;72;p11"/>
          <p:cNvPicPr preferRelativeResize="0"/>
          <p:nvPr/>
        </p:nvPicPr>
        <p:blipFill rotWithShape="1">
          <a:blip r:embed="rId3">
            <a:alphaModFix/>
          </a:blip>
          <a:srcRect/>
          <a:stretch/>
        </p:blipFill>
        <p:spPr>
          <a:xfrm>
            <a:off x="10970046" y="187811"/>
            <a:ext cx="643545" cy="334269"/>
          </a:xfrm>
          <a:prstGeom prst="rect">
            <a:avLst/>
          </a:prstGeom>
          <a:noFill/>
          <a:ln>
            <a:noFill/>
          </a:ln>
        </p:spPr>
      </p:pic>
      <p:pic>
        <p:nvPicPr>
          <p:cNvPr id="73" name="Google Shape;73;p11"/>
          <p:cNvPicPr preferRelativeResize="0"/>
          <p:nvPr/>
        </p:nvPicPr>
        <p:blipFill rotWithShape="1">
          <a:blip r:embed="rId4">
            <a:alphaModFix/>
          </a:blip>
          <a:srcRect/>
          <a:stretch/>
        </p:blipFill>
        <p:spPr>
          <a:xfrm>
            <a:off x="0" y="0"/>
            <a:ext cx="12192000" cy="6291072"/>
          </a:xfrm>
          <a:prstGeom prst="rect">
            <a:avLst/>
          </a:prstGeom>
          <a:noFill/>
          <a:ln>
            <a:noFill/>
          </a:ln>
        </p:spPr>
      </p:pic>
      <p:sp>
        <p:nvSpPr>
          <p:cNvPr id="74" name="Google Shape;74;p11"/>
          <p:cNvSpPr/>
          <p:nvPr/>
        </p:nvSpPr>
        <p:spPr>
          <a:xfrm>
            <a:off x="0" y="6286501"/>
            <a:ext cx="12192000" cy="571499"/>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5" name="Google Shape;75;p11"/>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76" name="Google Shape;76;p11"/>
          <p:cNvSpPr/>
          <p:nvPr/>
        </p:nvSpPr>
        <p:spPr>
          <a:xfrm>
            <a:off x="5123112" y="4878826"/>
            <a:ext cx="1398906" cy="1206100"/>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alpha val="33333"/>
            </a:schemeClr>
          </a:solidFill>
          <a:ln>
            <a:noFill/>
          </a:ln>
        </p:spPr>
        <p:txBody>
          <a:bodyPr spcFirstLastPara="1" wrap="square" lIns="354425" tIns="372875" rIns="354425" bIns="372875" anchor="ctr" anchorCtr="0">
            <a:noAutofit/>
          </a:bodyPr>
          <a:lstStyle/>
          <a:p>
            <a:pPr marL="0" marR="0" lvl="0" indent="0" algn="ctr" rtl="0">
              <a:lnSpc>
                <a:spcPct val="90000"/>
              </a:lnSpc>
              <a:spcBef>
                <a:spcPts val="0"/>
              </a:spcBef>
              <a:spcAft>
                <a:spcPts val="0"/>
              </a:spcAft>
              <a:buClr>
                <a:schemeClr val="dk1"/>
              </a:buClr>
              <a:buSzPts val="5300"/>
              <a:buFont typeface="Arial"/>
              <a:buNone/>
            </a:pPr>
            <a:endParaRPr sz="5300" b="0" i="0" u="none" strike="noStrike" cap="none">
              <a:solidFill>
                <a:schemeClr val="dk1"/>
              </a:solidFill>
              <a:latin typeface="Arial"/>
              <a:ea typeface="Arial"/>
              <a:cs typeface="Arial"/>
              <a:sym typeface="Arial"/>
            </a:endParaRPr>
          </a:p>
        </p:txBody>
      </p:sp>
      <p:sp>
        <p:nvSpPr>
          <p:cNvPr id="77" name="Google Shape;77;p11"/>
          <p:cNvSpPr/>
          <p:nvPr/>
        </p:nvSpPr>
        <p:spPr>
          <a:xfrm>
            <a:off x="5866087" y="5630341"/>
            <a:ext cx="1092367" cy="941810"/>
          </a:xfrm>
          <a:prstGeom prst="hexagon">
            <a:avLst>
              <a:gd name="adj" fmla="val 25000"/>
              <a:gd name="vf" fmla="val 115470"/>
            </a:avLst>
          </a:prstGeom>
          <a:solidFill>
            <a:schemeClr val="accent2">
              <a:alpha val="2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1"/>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79" name="Google Shape;79;p11"/>
          <p:cNvSpPr txBox="1">
            <a:spLocks noGrp="1"/>
          </p:cNvSpPr>
          <p:nvPr>
            <p:ph type="title"/>
          </p:nvPr>
        </p:nvSpPr>
        <p:spPr>
          <a:xfrm>
            <a:off x="6591156" y="2525786"/>
            <a:ext cx="5174836" cy="167543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400"/>
              <a:buFont typeface="Arial"/>
              <a:buNone/>
              <a:defRPr sz="3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body" idx="1"/>
          </p:nvPr>
        </p:nvSpPr>
        <p:spPr>
          <a:xfrm>
            <a:off x="6591933" y="4262755"/>
            <a:ext cx="5092354" cy="107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3740"/>
              <a:buNone/>
              <a:defRPr sz="3400" b="0" i="1" u="none" strike="noStrike" cap="none">
                <a:solidFill>
                  <a:srgbClr val="FFFFFF"/>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
        <p:cNvGrpSpPr/>
        <p:nvPr/>
      </p:nvGrpSpPr>
      <p:grpSpPr>
        <a:xfrm>
          <a:off x="0" y="0"/>
          <a:ext cx="0" cy="0"/>
          <a:chOff x="0" y="0"/>
          <a:chExt cx="0" cy="0"/>
        </a:xfrm>
      </p:grpSpPr>
      <p:sp>
        <p:nvSpPr>
          <p:cNvPr id="82" name="Google Shape;82;p12"/>
          <p:cNvSpPr/>
          <p:nvPr/>
        </p:nvSpPr>
        <p:spPr>
          <a:xfrm>
            <a:off x="0" y="6296524"/>
            <a:ext cx="12192000" cy="5714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 name="Google Shape;83;p12"/>
          <p:cNvPicPr preferRelativeResize="0"/>
          <p:nvPr/>
        </p:nvPicPr>
        <p:blipFill rotWithShape="1">
          <a:blip r:embed="rId2">
            <a:alphaModFix/>
          </a:blip>
          <a:srcRect/>
          <a:stretch/>
        </p:blipFill>
        <p:spPr>
          <a:xfrm>
            <a:off x="11070683" y="6424612"/>
            <a:ext cx="899945" cy="365125"/>
          </a:xfrm>
          <a:prstGeom prst="rect">
            <a:avLst/>
          </a:prstGeom>
          <a:noFill/>
          <a:ln>
            <a:noFill/>
          </a:ln>
        </p:spPr>
      </p:pic>
      <p:sp>
        <p:nvSpPr>
          <p:cNvPr id="84" name="Google Shape;84;p12"/>
          <p:cNvSpPr txBox="1">
            <a:spLocks noGrp="1"/>
          </p:cNvSpPr>
          <p:nvPr>
            <p:ph type="sldNum" idx="12"/>
          </p:nvPr>
        </p:nvSpPr>
        <p:spPr>
          <a:xfrm>
            <a:off x="88828" y="639971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12"/>
          <p:cNvPicPr preferRelativeResize="0"/>
          <p:nvPr/>
        </p:nvPicPr>
        <p:blipFill rotWithShape="1">
          <a:blip r:embed="rId3">
            <a:alphaModFix/>
          </a:blip>
          <a:srcRect/>
          <a:stretch/>
        </p:blipFill>
        <p:spPr>
          <a:xfrm>
            <a:off x="-1" y="0"/>
            <a:ext cx="12192001" cy="6285896"/>
          </a:xfrm>
          <a:prstGeom prst="rect">
            <a:avLst/>
          </a:prstGeom>
          <a:noFill/>
          <a:ln>
            <a:noFill/>
          </a:ln>
        </p:spPr>
      </p:pic>
      <p:pic>
        <p:nvPicPr>
          <p:cNvPr id="86" name="Google Shape;86;p12"/>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87" name="Google Shape;87;p12"/>
          <p:cNvSpPr txBox="1">
            <a:spLocks noGrp="1"/>
          </p:cNvSpPr>
          <p:nvPr>
            <p:ph type="title"/>
          </p:nvPr>
        </p:nvSpPr>
        <p:spPr>
          <a:xfrm>
            <a:off x="6845101" y="2147777"/>
            <a:ext cx="4871978" cy="2257047"/>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5280"/>
              <a:buFont typeface="Arial"/>
              <a:buNone/>
              <a:defRPr sz="44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a:off x="6889749" y="4459000"/>
            <a:ext cx="4867275" cy="37250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400"/>
              <a:buFont typeface="Arial"/>
              <a:buNone/>
              <a:defRPr sz="2000">
                <a:solidFill>
                  <a:srgbClr val="606060"/>
                </a:solidFill>
                <a:latin typeface="Arial"/>
                <a:ea typeface="Arial"/>
                <a:cs typeface="Arial"/>
                <a:sym typeface="Arial"/>
              </a:defRPr>
            </a:lvl1pPr>
            <a:lvl2pPr marL="914400" lvl="1" indent="-228600" algn="l">
              <a:lnSpc>
                <a:spcPct val="100000"/>
              </a:lnSpc>
              <a:spcBef>
                <a:spcPts val="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9" name="Google Shape;89;p12"/>
          <p:cNvPicPr preferRelativeResize="0"/>
          <p:nvPr/>
        </p:nvPicPr>
        <p:blipFill rotWithShape="1">
          <a:blip r:embed="rId4">
            <a:alphaModFix/>
          </a:blip>
          <a:srcRect/>
          <a:stretch/>
        </p:blipFill>
        <p:spPr>
          <a:xfrm>
            <a:off x="11122446" y="340211"/>
            <a:ext cx="643545" cy="334269"/>
          </a:xfrm>
          <a:prstGeom prst="rect">
            <a:avLst/>
          </a:prstGeom>
          <a:noFill/>
          <a:ln>
            <a:noFill/>
          </a:ln>
        </p:spPr>
      </p:pic>
      <p:sp>
        <p:nvSpPr>
          <p:cNvPr id="90" name="Google Shape;90;p12"/>
          <p:cNvSpPr txBox="1">
            <a:spLocks noGrp="1"/>
          </p:cNvSpPr>
          <p:nvPr>
            <p:ph type="body" idx="2"/>
          </p:nvPr>
        </p:nvSpPr>
        <p:spPr>
          <a:xfrm>
            <a:off x="6889749" y="4831506"/>
            <a:ext cx="4876242" cy="822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a:solidFill>
                  <a:srgbClr val="41414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12"/>
          <p:cNvSpPr txBox="1">
            <a:spLocks noGrp="1"/>
          </p:cNvSpPr>
          <p:nvPr>
            <p:ph type="body" idx="3"/>
          </p:nvPr>
        </p:nvSpPr>
        <p:spPr>
          <a:xfrm>
            <a:off x="6889749" y="5676265"/>
            <a:ext cx="4876242" cy="3855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a:solidFill>
                  <a:srgbClr val="41414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closures">
  <p:cSld name="Disclosures">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l="814"/>
          <a:stretch/>
        </p:blipFill>
        <p:spPr>
          <a:xfrm>
            <a:off x="2" y="3"/>
            <a:ext cx="3697939" cy="6879215"/>
          </a:xfrm>
          <a:prstGeom prst="rect">
            <a:avLst/>
          </a:prstGeom>
          <a:noFill/>
          <a:ln>
            <a:noFill/>
          </a:ln>
        </p:spPr>
      </p:pic>
      <p:sp>
        <p:nvSpPr>
          <p:cNvPr id="94" name="Google Shape;94;p13"/>
          <p:cNvSpPr/>
          <p:nvPr/>
        </p:nvSpPr>
        <p:spPr>
          <a:xfrm>
            <a:off x="0" y="6296524"/>
            <a:ext cx="12192000" cy="5714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13"/>
          <p:cNvSpPr txBox="1">
            <a:spLocks noGrp="1"/>
          </p:cNvSpPr>
          <p:nvPr>
            <p:ph type="sldNum" idx="12"/>
          </p:nvPr>
        </p:nvSpPr>
        <p:spPr>
          <a:xfrm>
            <a:off x="88828" y="639971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13"/>
          <p:cNvSpPr txBox="1">
            <a:spLocks noGrp="1"/>
          </p:cNvSpPr>
          <p:nvPr>
            <p:ph type="body" idx="1"/>
          </p:nvPr>
        </p:nvSpPr>
        <p:spPr>
          <a:xfrm>
            <a:off x="4461537" y="2108056"/>
            <a:ext cx="6609146" cy="27194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20"/>
              <a:buFont typeface="Arial"/>
              <a:buNone/>
              <a:defRPr sz="1600">
                <a:solidFill>
                  <a:srgbClr val="363636"/>
                </a:solidFill>
                <a:latin typeface="Arial"/>
                <a:ea typeface="Arial"/>
                <a:cs typeface="Arial"/>
                <a:sym typeface="Arial"/>
              </a:defRPr>
            </a:lvl1pPr>
            <a:lvl2pPr marL="914400" lvl="1" indent="-228600" algn="l">
              <a:lnSpc>
                <a:spcPct val="100000"/>
              </a:lnSpc>
              <a:spcBef>
                <a:spcPts val="90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13"/>
          <p:cNvSpPr txBox="1">
            <a:spLocks noGrp="1"/>
          </p:cNvSpPr>
          <p:nvPr>
            <p:ph type="title"/>
          </p:nvPr>
        </p:nvSpPr>
        <p:spPr>
          <a:xfrm>
            <a:off x="4461537" y="1448585"/>
            <a:ext cx="6272784" cy="4080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1" u="none" strike="noStrike" cap="none">
                <a:solidFill>
                  <a:srgbClr val="0B56A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3"/>
          <p:cNvSpPr txBox="1">
            <a:spLocks noGrp="1"/>
          </p:cNvSpPr>
          <p:nvPr>
            <p:ph type="body" idx="2"/>
          </p:nvPr>
        </p:nvSpPr>
        <p:spPr>
          <a:xfrm>
            <a:off x="4461572" y="5070331"/>
            <a:ext cx="6669695" cy="10493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100"/>
              <a:buNone/>
              <a:defRPr sz="1000">
                <a:solidFill>
                  <a:srgbClr val="767676"/>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w/footnote">
  <p:cSld name="Title Only w/footnote">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511175" y="461017"/>
            <a:ext cx="9720000" cy="4080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511175" y="5973030"/>
            <a:ext cx="6048876" cy="26072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200"/>
              </a:spcBef>
              <a:spcAft>
                <a:spcPts val="0"/>
              </a:spcAft>
              <a:buSzPts val="880"/>
              <a:buNone/>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subtitle w/footnote">
  <p:cSld name="Title &amp; subtitle w/footnote">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511175" y="461017"/>
            <a:ext cx="9720000" cy="4080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511175" y="877994"/>
            <a:ext cx="9720000" cy="86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6" name="Google Shape;106;p16"/>
          <p:cNvSpPr txBox="1">
            <a:spLocks noGrp="1"/>
          </p:cNvSpPr>
          <p:nvPr>
            <p:ph type="body" idx="2"/>
          </p:nvPr>
        </p:nvSpPr>
        <p:spPr>
          <a:xfrm>
            <a:off x="511175" y="5977402"/>
            <a:ext cx="6019800" cy="254893"/>
          </a:xfrm>
          <a:prstGeom prst="rect">
            <a:avLst/>
          </a:prstGeom>
          <a:noFill/>
          <a:ln>
            <a:noFill/>
          </a:ln>
        </p:spPr>
        <p:txBody>
          <a:bodyPr spcFirstLastPara="1" wrap="square" lIns="0" tIns="0" rIns="0" bIns="0" anchor="b" anchorCtr="0">
            <a:noAutofit/>
          </a:bodyPr>
          <a:lstStyle>
            <a:lvl1pPr marL="457200" lvl="0" indent="-284480" algn="l">
              <a:lnSpc>
                <a:spcPct val="100000"/>
              </a:lnSpc>
              <a:spcBef>
                <a:spcPts val="1200"/>
              </a:spcBef>
              <a:spcAft>
                <a:spcPts val="0"/>
              </a:spcAft>
              <a:buSzPts val="880"/>
              <a:buChar char="•"/>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Line title &amp; subtitle w/footnote">
  <p:cSld name="2 Line title &amp; subtitle w/footnote">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511175" y="461016"/>
            <a:ext cx="9720000" cy="83244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511175" y="1293464"/>
            <a:ext cx="9720000"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17"/>
          <p:cNvSpPr txBox="1">
            <a:spLocks noGrp="1"/>
          </p:cNvSpPr>
          <p:nvPr>
            <p:ph type="body" idx="2"/>
          </p:nvPr>
        </p:nvSpPr>
        <p:spPr>
          <a:xfrm>
            <a:off x="511175" y="5977402"/>
            <a:ext cx="6019800" cy="254893"/>
          </a:xfrm>
          <a:prstGeom prst="rect">
            <a:avLst/>
          </a:prstGeom>
          <a:noFill/>
          <a:ln>
            <a:noFill/>
          </a:ln>
        </p:spPr>
        <p:txBody>
          <a:bodyPr spcFirstLastPara="1" wrap="square" lIns="0" tIns="0" rIns="0" bIns="0" anchor="b" anchorCtr="0">
            <a:noAutofit/>
          </a:bodyPr>
          <a:lstStyle>
            <a:lvl1pPr marL="457200" lvl="0" indent="-284480" algn="l">
              <a:lnSpc>
                <a:spcPct val="100000"/>
              </a:lnSpc>
              <a:spcBef>
                <a:spcPts val="1200"/>
              </a:spcBef>
              <a:spcAft>
                <a:spcPts val="0"/>
              </a:spcAft>
              <a:buSzPts val="880"/>
              <a:buChar char="•"/>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footnote">
  <p:cSld name="Blank w/footnote">
    <p:spTree>
      <p:nvGrpSpPr>
        <p:cNvPr id="1" name="Shape 111"/>
        <p:cNvGrpSpPr/>
        <p:nvPr/>
      </p:nvGrpSpPr>
      <p:grpSpPr>
        <a:xfrm>
          <a:off x="0" y="0"/>
          <a:ext cx="0" cy="0"/>
          <a:chOff x="0" y="0"/>
          <a:chExt cx="0" cy="0"/>
        </a:xfrm>
      </p:grpSpPr>
      <p:sp>
        <p:nvSpPr>
          <p:cNvPr id="112" name="Google Shape;112;p18"/>
          <p:cNvSpPr txBox="1">
            <a:spLocks noGrp="1"/>
          </p:cNvSpPr>
          <p:nvPr>
            <p:ph type="body" idx="1"/>
          </p:nvPr>
        </p:nvSpPr>
        <p:spPr>
          <a:xfrm>
            <a:off x="511175" y="5977402"/>
            <a:ext cx="6019800" cy="254893"/>
          </a:xfrm>
          <a:prstGeom prst="rect">
            <a:avLst/>
          </a:prstGeom>
          <a:noFill/>
          <a:ln>
            <a:noFill/>
          </a:ln>
        </p:spPr>
        <p:txBody>
          <a:bodyPr spcFirstLastPara="1" wrap="square" lIns="0" tIns="0" rIns="0" bIns="0" anchor="b" anchorCtr="0">
            <a:noAutofit/>
          </a:bodyPr>
          <a:lstStyle>
            <a:lvl1pPr marL="457200" lvl="0" indent="-284480" algn="l">
              <a:lnSpc>
                <a:spcPct val="100000"/>
              </a:lnSpc>
              <a:spcBef>
                <a:spcPts val="1200"/>
              </a:spcBef>
              <a:spcAft>
                <a:spcPts val="0"/>
              </a:spcAft>
              <a:buSzPts val="880"/>
              <a:buChar char="•"/>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se Studies-Cardiac">
  <p:cSld name="Case Studies-Cardiac">
    <p:spTree>
      <p:nvGrpSpPr>
        <p:cNvPr id="1" name="Shape 113"/>
        <p:cNvGrpSpPr/>
        <p:nvPr/>
      </p:nvGrpSpPr>
      <p:grpSpPr>
        <a:xfrm>
          <a:off x="0" y="0"/>
          <a:ext cx="0" cy="0"/>
          <a:chOff x="0" y="0"/>
          <a:chExt cx="0" cy="0"/>
        </a:xfrm>
      </p:grpSpPr>
      <p:sp>
        <p:nvSpPr>
          <p:cNvPr id="114" name="Google Shape;114;p19"/>
          <p:cNvSpPr/>
          <p:nvPr/>
        </p:nvSpPr>
        <p:spPr>
          <a:xfrm flipH="1">
            <a:off x="7979227" y="0"/>
            <a:ext cx="4212771" cy="628851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5" name="Google Shape;115;p19"/>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116" name="Google Shape;116;p19"/>
          <p:cNvSpPr txBox="1">
            <a:spLocks noGrp="1"/>
          </p:cNvSpPr>
          <p:nvPr>
            <p:ph type="ctrTitle"/>
          </p:nvPr>
        </p:nvSpPr>
        <p:spPr>
          <a:xfrm>
            <a:off x="511175" y="461016"/>
            <a:ext cx="7388487" cy="106748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7" name="Google Shape;117;p19"/>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118" name="Google Shape;118;p19"/>
          <p:cNvSpPr txBox="1">
            <a:spLocks noGrp="1"/>
          </p:cNvSpPr>
          <p:nvPr>
            <p:ph type="body" idx="1"/>
          </p:nvPr>
        </p:nvSpPr>
        <p:spPr>
          <a:xfrm>
            <a:off x="511175" y="1736725"/>
            <a:ext cx="7162244" cy="4343564"/>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300"/>
              </a:spcBef>
              <a:spcAft>
                <a:spcPts val="0"/>
              </a:spcAft>
              <a:buClr>
                <a:schemeClr val="dk1"/>
              </a:buClr>
              <a:buSzPts val="1980"/>
              <a:buChar char="•"/>
              <a:defRPr sz="1800"/>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19"/>
          <p:cNvSpPr txBox="1">
            <a:spLocks noGrp="1"/>
          </p:cNvSpPr>
          <p:nvPr>
            <p:ph type="body" idx="2"/>
          </p:nvPr>
        </p:nvSpPr>
        <p:spPr>
          <a:xfrm>
            <a:off x="8298324" y="2028825"/>
            <a:ext cx="3392025" cy="3881878"/>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Clr>
                <a:schemeClr val="lt1"/>
              </a:buClr>
              <a:buSzPts val="1980"/>
              <a:buChar char="•"/>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19"/>
          <p:cNvSpPr/>
          <p:nvPr/>
        </p:nvSpPr>
        <p:spPr>
          <a:xfrm>
            <a:off x="0" y="6286501"/>
            <a:ext cx="12192000" cy="571499"/>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21" name="Google Shape;121;p19"/>
          <p:cNvPicPr preferRelativeResize="0"/>
          <p:nvPr/>
        </p:nvPicPr>
        <p:blipFill rotWithShape="1">
          <a:blip r:embed="rId3">
            <a:alphaModFix/>
          </a:blip>
          <a:srcRect/>
          <a:stretch/>
        </p:blipFill>
        <p:spPr>
          <a:xfrm>
            <a:off x="11070683" y="6424612"/>
            <a:ext cx="902133" cy="365730"/>
          </a:xfrm>
          <a:prstGeom prst="rect">
            <a:avLst/>
          </a:prstGeom>
          <a:noFill/>
          <a:ln>
            <a:noFill/>
          </a:ln>
        </p:spPr>
      </p:pic>
      <p:sp>
        <p:nvSpPr>
          <p:cNvPr id="122" name="Google Shape;122;p19"/>
          <p:cNvSpPr txBox="1"/>
          <p:nvPr/>
        </p:nvSpPr>
        <p:spPr>
          <a:xfrm>
            <a:off x="88828" y="6399710"/>
            <a:ext cx="325997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©2020 Roche  | page </a:t>
            </a: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rt title, subtitle, figure title">
  <p:cSld name="Chart title, subtitle, figure title">
    <p:spTree>
      <p:nvGrpSpPr>
        <p:cNvPr id="1" name="Shape 123"/>
        <p:cNvGrpSpPr/>
        <p:nvPr/>
      </p:nvGrpSpPr>
      <p:grpSpPr>
        <a:xfrm>
          <a:off x="0" y="0"/>
          <a:ext cx="0" cy="0"/>
          <a:chOff x="0" y="0"/>
          <a:chExt cx="0" cy="0"/>
        </a:xfrm>
      </p:grpSpPr>
      <p:sp>
        <p:nvSpPr>
          <p:cNvPr id="124" name="Google Shape;124;p20"/>
          <p:cNvSpPr/>
          <p:nvPr/>
        </p:nvSpPr>
        <p:spPr>
          <a:xfrm flipH="1">
            <a:off x="8818628" y="0"/>
            <a:ext cx="3373369" cy="6288404"/>
          </a:xfrm>
          <a:prstGeom prst="chevron">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5" name="Google Shape;125;p20"/>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126" name="Google Shape;126;p20"/>
          <p:cNvSpPr txBox="1">
            <a:spLocks noGrp="1"/>
          </p:cNvSpPr>
          <p:nvPr>
            <p:ph type="ctrTitle"/>
          </p:nvPr>
        </p:nvSpPr>
        <p:spPr>
          <a:xfrm>
            <a:off x="511175" y="461016"/>
            <a:ext cx="7881446"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511176" y="866273"/>
            <a:ext cx="7966320" cy="63232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20"/>
          <p:cNvSpPr txBox="1">
            <a:spLocks noGrp="1"/>
          </p:cNvSpPr>
          <p:nvPr>
            <p:ph type="body" idx="2"/>
          </p:nvPr>
        </p:nvSpPr>
        <p:spPr>
          <a:xfrm>
            <a:off x="589188" y="1906311"/>
            <a:ext cx="7803433" cy="449539"/>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200"/>
              </a:spcBef>
              <a:spcAft>
                <a:spcPts val="0"/>
              </a:spcAft>
              <a:buSzPts val="2200"/>
              <a:buNone/>
              <a:defRPr sz="2000" b="1">
                <a:solidFill>
                  <a:schemeClr val="accent2"/>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20"/>
          <p:cNvSpPr txBox="1">
            <a:spLocks noGrp="1"/>
          </p:cNvSpPr>
          <p:nvPr>
            <p:ph type="body" idx="3"/>
          </p:nvPr>
        </p:nvSpPr>
        <p:spPr>
          <a:xfrm>
            <a:off x="9086849" y="1906311"/>
            <a:ext cx="2679142" cy="41739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sz="1800" b="1">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7770" y="452441"/>
            <a:ext cx="10074029" cy="61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 title and subtitle">
  <p:cSld name="Chart title and subtitle">
    <p:spTree>
      <p:nvGrpSpPr>
        <p:cNvPr id="1" name="Shape 130"/>
        <p:cNvGrpSpPr/>
        <p:nvPr/>
      </p:nvGrpSpPr>
      <p:grpSpPr>
        <a:xfrm>
          <a:off x="0" y="0"/>
          <a:ext cx="0" cy="0"/>
          <a:chOff x="0" y="0"/>
          <a:chExt cx="0" cy="0"/>
        </a:xfrm>
      </p:grpSpPr>
      <p:sp>
        <p:nvSpPr>
          <p:cNvPr id="131" name="Google Shape;131;p21"/>
          <p:cNvSpPr/>
          <p:nvPr/>
        </p:nvSpPr>
        <p:spPr>
          <a:xfrm flipH="1">
            <a:off x="8818628" y="0"/>
            <a:ext cx="3373369" cy="6288404"/>
          </a:xfrm>
          <a:prstGeom prst="chevron">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2" name="Google Shape;132;p21"/>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133" name="Google Shape;133;p21"/>
          <p:cNvSpPr txBox="1">
            <a:spLocks noGrp="1"/>
          </p:cNvSpPr>
          <p:nvPr>
            <p:ph type="ctrTitle"/>
          </p:nvPr>
        </p:nvSpPr>
        <p:spPr>
          <a:xfrm>
            <a:off x="511175" y="461016"/>
            <a:ext cx="7881446"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1"/>
          <p:cNvSpPr txBox="1">
            <a:spLocks noGrp="1"/>
          </p:cNvSpPr>
          <p:nvPr>
            <p:ph type="body" idx="1"/>
          </p:nvPr>
        </p:nvSpPr>
        <p:spPr>
          <a:xfrm>
            <a:off x="511176" y="866273"/>
            <a:ext cx="7966320" cy="63232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21"/>
          <p:cNvSpPr txBox="1">
            <a:spLocks noGrp="1"/>
          </p:cNvSpPr>
          <p:nvPr>
            <p:ph type="body" idx="2"/>
          </p:nvPr>
        </p:nvSpPr>
        <p:spPr>
          <a:xfrm>
            <a:off x="9086849" y="1906311"/>
            <a:ext cx="2679142" cy="41739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sz="1800" b="1">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rt title only">
  <p:cSld name="Chart title only">
    <p:spTree>
      <p:nvGrpSpPr>
        <p:cNvPr id="1" name="Shape 136"/>
        <p:cNvGrpSpPr/>
        <p:nvPr/>
      </p:nvGrpSpPr>
      <p:grpSpPr>
        <a:xfrm>
          <a:off x="0" y="0"/>
          <a:ext cx="0" cy="0"/>
          <a:chOff x="0" y="0"/>
          <a:chExt cx="0" cy="0"/>
        </a:xfrm>
      </p:grpSpPr>
      <p:sp>
        <p:nvSpPr>
          <p:cNvPr id="137" name="Google Shape;137;p22"/>
          <p:cNvSpPr/>
          <p:nvPr/>
        </p:nvSpPr>
        <p:spPr>
          <a:xfrm flipH="1">
            <a:off x="8818628" y="0"/>
            <a:ext cx="3373369" cy="6288404"/>
          </a:xfrm>
          <a:prstGeom prst="chevron">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8" name="Google Shape;138;p22"/>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139" name="Google Shape;139;p22"/>
          <p:cNvSpPr txBox="1">
            <a:spLocks noGrp="1"/>
          </p:cNvSpPr>
          <p:nvPr>
            <p:ph type="ctrTitle"/>
          </p:nvPr>
        </p:nvSpPr>
        <p:spPr>
          <a:xfrm>
            <a:off x="511175" y="461016"/>
            <a:ext cx="7881446"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2"/>
          <p:cNvSpPr txBox="1">
            <a:spLocks noGrp="1"/>
          </p:cNvSpPr>
          <p:nvPr>
            <p:ph type="body" idx="1"/>
          </p:nvPr>
        </p:nvSpPr>
        <p:spPr>
          <a:xfrm>
            <a:off x="9086849" y="1906311"/>
            <a:ext cx="2679142" cy="41739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sz="1800" b="1">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rt wide title and subtitle">
  <p:cSld name="Chart wide title and subtitle">
    <p:spTree>
      <p:nvGrpSpPr>
        <p:cNvPr id="1" name="Shape 141"/>
        <p:cNvGrpSpPr/>
        <p:nvPr/>
      </p:nvGrpSpPr>
      <p:grpSpPr>
        <a:xfrm>
          <a:off x="0" y="0"/>
          <a:ext cx="0" cy="0"/>
          <a:chOff x="0" y="0"/>
          <a:chExt cx="0" cy="0"/>
        </a:xfrm>
      </p:grpSpPr>
      <p:sp>
        <p:nvSpPr>
          <p:cNvPr id="142" name="Google Shape;142;p23"/>
          <p:cNvSpPr txBox="1">
            <a:spLocks noGrp="1"/>
          </p:cNvSpPr>
          <p:nvPr>
            <p:ph type="ctrTitle"/>
          </p:nvPr>
        </p:nvSpPr>
        <p:spPr>
          <a:xfrm>
            <a:off x="511175" y="461016"/>
            <a:ext cx="7388487"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3"/>
          <p:cNvSpPr txBox="1">
            <a:spLocks noGrp="1"/>
          </p:cNvSpPr>
          <p:nvPr>
            <p:ph type="body" idx="1"/>
          </p:nvPr>
        </p:nvSpPr>
        <p:spPr>
          <a:xfrm>
            <a:off x="511176" y="866273"/>
            <a:ext cx="7468052" cy="870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23"/>
          <p:cNvSpPr/>
          <p:nvPr/>
        </p:nvSpPr>
        <p:spPr>
          <a:xfrm flipH="1">
            <a:off x="7979227" y="0"/>
            <a:ext cx="4212771" cy="628851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5" name="Google Shape;145;p23"/>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146" name="Google Shape;146;p23"/>
          <p:cNvSpPr txBox="1">
            <a:spLocks noGrp="1"/>
          </p:cNvSpPr>
          <p:nvPr>
            <p:ph type="body" idx="2"/>
          </p:nvPr>
        </p:nvSpPr>
        <p:spPr>
          <a:xfrm>
            <a:off x="8298325" y="1736725"/>
            <a:ext cx="3327400" cy="41739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lt1"/>
              </a:buClr>
              <a:buSzPts val="1980"/>
              <a:buNone/>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art wide title only">
  <p:cSld name="Chart wide title only">
    <p:spTree>
      <p:nvGrpSpPr>
        <p:cNvPr id="1" name="Shape 147"/>
        <p:cNvGrpSpPr/>
        <p:nvPr/>
      </p:nvGrpSpPr>
      <p:grpSpPr>
        <a:xfrm>
          <a:off x="0" y="0"/>
          <a:ext cx="0" cy="0"/>
          <a:chOff x="0" y="0"/>
          <a:chExt cx="0" cy="0"/>
        </a:xfrm>
      </p:grpSpPr>
      <p:sp>
        <p:nvSpPr>
          <p:cNvPr id="148" name="Google Shape;148;p24"/>
          <p:cNvSpPr txBox="1">
            <a:spLocks noGrp="1"/>
          </p:cNvSpPr>
          <p:nvPr>
            <p:ph type="ctrTitle"/>
          </p:nvPr>
        </p:nvSpPr>
        <p:spPr>
          <a:xfrm>
            <a:off x="511175" y="461015"/>
            <a:ext cx="7383499" cy="116044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4"/>
          <p:cNvSpPr/>
          <p:nvPr/>
        </p:nvSpPr>
        <p:spPr>
          <a:xfrm flipH="1">
            <a:off x="7979227" y="0"/>
            <a:ext cx="4212771" cy="628851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0" name="Google Shape;150;p24"/>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151" name="Google Shape;151;p24"/>
          <p:cNvSpPr txBox="1">
            <a:spLocks noGrp="1"/>
          </p:cNvSpPr>
          <p:nvPr>
            <p:ph type="body" idx="1"/>
          </p:nvPr>
        </p:nvSpPr>
        <p:spPr>
          <a:xfrm>
            <a:off x="8298325" y="1736725"/>
            <a:ext cx="3327400" cy="41739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lt1"/>
              </a:buClr>
              <a:buSzPts val="1980"/>
              <a:buNone/>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rticles with slide title">
  <p:cSld name="Articles with slide title">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511175" y="461017"/>
            <a:ext cx="9720000" cy="4080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4" name="Google Shape;154;p25"/>
          <p:cNvGrpSpPr/>
          <p:nvPr/>
        </p:nvGrpSpPr>
        <p:grpSpPr>
          <a:xfrm>
            <a:off x="934872" y="942468"/>
            <a:ext cx="10090887" cy="7722636"/>
            <a:chOff x="2287493" y="1690639"/>
            <a:chExt cx="6024634" cy="5811188"/>
          </a:xfrm>
        </p:grpSpPr>
        <p:sp>
          <p:nvSpPr>
            <p:cNvPr id="155" name="Google Shape;155;p25"/>
            <p:cNvSpPr/>
            <p:nvPr/>
          </p:nvSpPr>
          <p:spPr>
            <a:xfrm>
              <a:off x="2893668" y="1830721"/>
              <a:ext cx="5418459" cy="5099512"/>
            </a:xfrm>
            <a:custGeom>
              <a:avLst/>
              <a:gdLst/>
              <a:ahLst/>
              <a:cxnLst/>
              <a:rect l="l" t="t" r="r" b="b"/>
              <a:pathLst>
                <a:path w="5418459" h="5099512" extrusionOk="0">
                  <a:moveTo>
                    <a:pt x="410360" y="0"/>
                  </a:moveTo>
                  <a:lnTo>
                    <a:pt x="5418459" y="403004"/>
                  </a:lnTo>
                  <a:lnTo>
                    <a:pt x="5040529" y="5099512"/>
                  </a:lnTo>
                  <a:lnTo>
                    <a:pt x="0" y="5099512"/>
                  </a:lnTo>
                  <a:lnTo>
                    <a:pt x="410360" y="0"/>
                  </a:lnTo>
                  <a:close/>
                </a:path>
              </a:pathLst>
            </a:custGeom>
            <a:solidFill>
              <a:srgbClr val="D8D8D8"/>
            </a:solidFill>
            <a:ln w="9525" cap="flat" cmpd="sng">
              <a:solidFill>
                <a:srgbClr val="7F7F7F"/>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5"/>
            <p:cNvSpPr/>
            <p:nvPr/>
          </p:nvSpPr>
          <p:spPr>
            <a:xfrm rot="-408776">
              <a:off x="2583221" y="1959223"/>
              <a:ext cx="4842092" cy="5274021"/>
            </a:xfrm>
            <a:custGeom>
              <a:avLst/>
              <a:gdLst/>
              <a:ahLst/>
              <a:cxnLst/>
              <a:rect l="l" t="t" r="r" b="b"/>
              <a:pathLst>
                <a:path w="5024289" h="5319693" extrusionOk="0">
                  <a:moveTo>
                    <a:pt x="5024289" y="0"/>
                  </a:moveTo>
                  <a:lnTo>
                    <a:pt x="5024289" y="5319693"/>
                  </a:lnTo>
                  <a:lnTo>
                    <a:pt x="0" y="4719432"/>
                  </a:lnTo>
                  <a:lnTo>
                    <a:pt x="0" y="0"/>
                  </a:lnTo>
                  <a:lnTo>
                    <a:pt x="5024289" y="0"/>
                  </a:lnTo>
                  <a:close/>
                </a:path>
              </a:pathLst>
            </a:custGeom>
            <a:solidFill>
              <a:srgbClr val="F2F2F2"/>
            </a:solidFill>
            <a:ln w="9525" cap="flat" cmpd="sng">
              <a:solidFill>
                <a:srgbClr val="7F7F7F"/>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311143"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767676"/>
                </a:solidFill>
                <a:latin typeface="Arial"/>
                <a:ea typeface="Arial"/>
                <a:cs typeface="Arial"/>
                <a:sym typeface="Arial"/>
              </a:endParaRPr>
            </a:p>
          </p:txBody>
        </p:sp>
        <p:sp>
          <p:nvSpPr>
            <p:cNvPr id="157" name="Google Shape;157;p25"/>
            <p:cNvSpPr/>
            <p:nvPr/>
          </p:nvSpPr>
          <p:spPr>
            <a:xfrm>
              <a:off x="2819978" y="1931136"/>
              <a:ext cx="5024288" cy="4999098"/>
            </a:xfrm>
            <a:prstGeom prst="rect">
              <a:avLst/>
            </a:prstGeom>
            <a:solidFill>
              <a:schemeClr val="lt1"/>
            </a:solidFill>
            <a:ln w="9525" cap="flat" cmpd="sng">
              <a:solidFill>
                <a:srgbClr val="7F7F7F"/>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311143"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767676"/>
                </a:solidFill>
                <a:latin typeface="Arial"/>
                <a:ea typeface="Arial"/>
                <a:cs typeface="Arial"/>
                <a:sym typeface="Arial"/>
              </a:endParaRPr>
            </a:p>
          </p:txBody>
        </p:sp>
      </p:grpSp>
      <p:sp>
        <p:nvSpPr>
          <p:cNvPr id="158" name="Google Shape;158;p25"/>
          <p:cNvSpPr txBox="1">
            <a:spLocks noGrp="1"/>
          </p:cNvSpPr>
          <p:nvPr>
            <p:ph type="body" idx="1"/>
          </p:nvPr>
        </p:nvSpPr>
        <p:spPr>
          <a:xfrm>
            <a:off x="2883439" y="6361219"/>
            <a:ext cx="6048876" cy="26072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200"/>
              </a:spcBef>
              <a:spcAft>
                <a:spcPts val="0"/>
              </a:spcAft>
              <a:buSzPts val="880"/>
              <a:buNone/>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59"/>
        <p:cNvGrpSpPr/>
        <p:nvPr/>
      </p:nvGrpSpPr>
      <p:grpSpPr>
        <a:xfrm>
          <a:off x="0" y="0"/>
          <a:ext cx="0" cy="0"/>
          <a:chOff x="0" y="0"/>
          <a:chExt cx="0" cy="0"/>
        </a:xfrm>
      </p:grpSpPr>
      <p:pic>
        <p:nvPicPr>
          <p:cNvPr id="160" name="Google Shape;160;p26"/>
          <p:cNvPicPr preferRelativeResize="0"/>
          <p:nvPr/>
        </p:nvPicPr>
        <p:blipFill rotWithShape="1">
          <a:blip r:embed="rId2">
            <a:alphaModFix/>
          </a:blip>
          <a:srcRect/>
          <a:stretch/>
        </p:blipFill>
        <p:spPr>
          <a:xfrm>
            <a:off x="11122446" y="340211"/>
            <a:ext cx="643545" cy="334269"/>
          </a:xfrm>
          <a:prstGeom prst="rect">
            <a:avLst/>
          </a:prstGeom>
          <a:noFill/>
          <a:ln>
            <a:noFill/>
          </a:ln>
        </p:spPr>
      </p:pic>
      <p:pic>
        <p:nvPicPr>
          <p:cNvPr id="161" name="Google Shape;161;p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2" name="Google Shape;162;p26"/>
          <p:cNvSpPr/>
          <p:nvPr/>
        </p:nvSpPr>
        <p:spPr>
          <a:xfrm>
            <a:off x="0" y="3468734"/>
            <a:ext cx="12192000"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THANK YOU</a:t>
            </a:r>
            <a:endParaRPr sz="4000" b="0" i="0" u="none" strike="noStrike" cap="none">
              <a:solidFill>
                <a:schemeClr val="lt1"/>
              </a:solidFill>
              <a:latin typeface="Arial"/>
              <a:ea typeface="Arial"/>
              <a:cs typeface="Arial"/>
              <a:sym typeface="Arial"/>
            </a:endParaRPr>
          </a:p>
        </p:txBody>
      </p:sp>
      <p:pic>
        <p:nvPicPr>
          <p:cNvPr id="163" name="Google Shape;163;p26"/>
          <p:cNvPicPr preferRelativeResize="0"/>
          <p:nvPr/>
        </p:nvPicPr>
        <p:blipFill rotWithShape="1">
          <a:blip r:embed="rId4">
            <a:alphaModFix/>
          </a:blip>
          <a:srcRect/>
          <a:stretch/>
        </p:blipFill>
        <p:spPr>
          <a:xfrm>
            <a:off x="5748528" y="2893311"/>
            <a:ext cx="694944" cy="36271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8"/>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with subtitle">
  <p:cSld name="Title Slide with subtitle">
    <p:spTree>
      <p:nvGrpSpPr>
        <p:cNvPr id="1" name="Shape 176"/>
        <p:cNvGrpSpPr/>
        <p:nvPr/>
      </p:nvGrpSpPr>
      <p:grpSpPr>
        <a:xfrm>
          <a:off x="0" y="0"/>
          <a:ext cx="0" cy="0"/>
          <a:chOff x="0" y="0"/>
          <a:chExt cx="0" cy="0"/>
        </a:xfrm>
      </p:grpSpPr>
      <p:sp>
        <p:nvSpPr>
          <p:cNvPr id="177" name="Google Shape;177;p29"/>
          <p:cNvSpPr/>
          <p:nvPr/>
        </p:nvSpPr>
        <p:spPr>
          <a:xfrm>
            <a:off x="0" y="6296524"/>
            <a:ext cx="12192000" cy="57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29"/>
          <p:cNvSpPr txBox="1">
            <a:spLocks noGrp="1"/>
          </p:cNvSpPr>
          <p:nvPr>
            <p:ph type="sldNum" idx="12"/>
          </p:nvPr>
        </p:nvSpPr>
        <p:spPr>
          <a:xfrm>
            <a:off x="88828" y="639971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79" name="Google Shape;179;p29"/>
          <p:cNvPicPr preferRelativeResize="0"/>
          <p:nvPr/>
        </p:nvPicPr>
        <p:blipFill rotWithShape="1">
          <a:blip r:embed="rId2">
            <a:alphaModFix/>
          </a:blip>
          <a:srcRect/>
          <a:stretch/>
        </p:blipFill>
        <p:spPr>
          <a:xfrm>
            <a:off x="-1" y="0"/>
            <a:ext cx="12192000" cy="6285894"/>
          </a:xfrm>
          <a:prstGeom prst="rect">
            <a:avLst/>
          </a:prstGeom>
          <a:noFill/>
          <a:ln>
            <a:noFill/>
          </a:ln>
        </p:spPr>
      </p:pic>
      <p:sp>
        <p:nvSpPr>
          <p:cNvPr id="180" name="Google Shape;180;p29"/>
          <p:cNvSpPr txBox="1">
            <a:spLocks noGrp="1"/>
          </p:cNvSpPr>
          <p:nvPr>
            <p:ph type="title"/>
          </p:nvPr>
        </p:nvSpPr>
        <p:spPr>
          <a:xfrm>
            <a:off x="6845101" y="1553678"/>
            <a:ext cx="4872000" cy="1526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280"/>
              <a:buFont typeface="Arial"/>
              <a:buNone/>
              <a:defRPr sz="44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9"/>
          <p:cNvSpPr txBox="1">
            <a:spLocks noGrp="1"/>
          </p:cNvSpPr>
          <p:nvPr>
            <p:ph type="body" idx="1"/>
          </p:nvPr>
        </p:nvSpPr>
        <p:spPr>
          <a:xfrm>
            <a:off x="6845101" y="3088051"/>
            <a:ext cx="4911900" cy="1556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3080"/>
              <a:buNone/>
              <a:defRPr sz="2800" b="1">
                <a:solidFill>
                  <a:schemeClr val="accent2"/>
                </a:solidFill>
                <a:latin typeface="Arial"/>
                <a:ea typeface="Arial"/>
                <a:cs typeface="Arial"/>
                <a:sym typeface="Aria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82" name="Google Shape;182;p29"/>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183" name="Google Shape;183;p29"/>
          <p:cNvSpPr txBox="1">
            <a:spLocks noGrp="1"/>
          </p:cNvSpPr>
          <p:nvPr>
            <p:ph type="body" idx="2"/>
          </p:nvPr>
        </p:nvSpPr>
        <p:spPr>
          <a:xfrm>
            <a:off x="6889749" y="4794918"/>
            <a:ext cx="4867200" cy="372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400"/>
              <a:buFont typeface="Arial"/>
              <a:buNone/>
              <a:defRPr sz="2000">
                <a:solidFill>
                  <a:srgbClr val="606060"/>
                </a:solidFill>
                <a:latin typeface="Arial"/>
                <a:ea typeface="Arial"/>
                <a:cs typeface="Arial"/>
                <a:sym typeface="Arial"/>
              </a:defRPr>
            </a:lvl1pPr>
            <a:lvl2pPr marL="914400" lvl="1" indent="-228600" algn="l">
              <a:lnSpc>
                <a:spcPct val="100000"/>
              </a:lnSpc>
              <a:spcBef>
                <a:spcPts val="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29"/>
          <p:cNvSpPr txBox="1">
            <a:spLocks noGrp="1"/>
          </p:cNvSpPr>
          <p:nvPr>
            <p:ph type="body" idx="3"/>
          </p:nvPr>
        </p:nvSpPr>
        <p:spPr>
          <a:xfrm>
            <a:off x="6889749" y="5900308"/>
            <a:ext cx="4876200" cy="38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a:solidFill>
                  <a:schemeClr val="dk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29"/>
          <p:cNvSpPr txBox="1">
            <a:spLocks noGrp="1"/>
          </p:cNvSpPr>
          <p:nvPr>
            <p:ph type="body" idx="4"/>
          </p:nvPr>
        </p:nvSpPr>
        <p:spPr>
          <a:xfrm>
            <a:off x="6889749" y="5188322"/>
            <a:ext cx="4818300" cy="634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400"/>
              <a:buFont typeface="Arial"/>
              <a:buNone/>
              <a:defRPr sz="2000">
                <a:solidFill>
                  <a:srgbClr val="606060"/>
                </a:solidFill>
                <a:latin typeface="Arial"/>
                <a:ea typeface="Arial"/>
                <a:cs typeface="Arial"/>
                <a:sym typeface="Arial"/>
              </a:defRPr>
            </a:lvl1pPr>
            <a:lvl2pPr marL="914400" lvl="1" indent="-228600" algn="l">
              <a:lnSpc>
                <a:spcPct val="100000"/>
              </a:lnSpc>
              <a:spcBef>
                <a:spcPts val="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511174" y="461017"/>
            <a:ext cx="10385400" cy="857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b="1">
                <a:solidFill>
                  <a:schemeClr val="accent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0"/>
          <p:cNvSpPr txBox="1">
            <a:spLocks noGrp="1"/>
          </p:cNvSpPr>
          <p:nvPr>
            <p:ph type="body" idx="1"/>
          </p:nvPr>
        </p:nvSpPr>
        <p:spPr>
          <a:xfrm>
            <a:off x="511175" y="1736725"/>
            <a:ext cx="11157300" cy="4541700"/>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SzPts val="1980"/>
              <a:buChar char="•"/>
              <a:defRPr>
                <a:solidFill>
                  <a:schemeClr val="dk1"/>
                </a:solidFill>
              </a:defRPr>
            </a:lvl1pPr>
            <a:lvl2pPr marL="914400" lvl="1" indent="-354330" algn="l">
              <a:lnSpc>
                <a:spcPct val="100000"/>
              </a:lnSpc>
              <a:spcBef>
                <a:spcPts val="0"/>
              </a:spcBef>
              <a:spcAft>
                <a:spcPts val="0"/>
              </a:spcAft>
              <a:buSzPts val="1980"/>
              <a:buChar char="•"/>
              <a:defRPr>
                <a:solidFill>
                  <a:schemeClr val="dk1"/>
                </a:solidFill>
              </a:defRPr>
            </a:lvl2pPr>
            <a:lvl3pPr marL="1371600" lvl="2" indent="-354330" algn="l">
              <a:lnSpc>
                <a:spcPct val="100000"/>
              </a:lnSpc>
              <a:spcBef>
                <a:spcPts val="0"/>
              </a:spcBef>
              <a:spcAft>
                <a:spcPts val="0"/>
              </a:spcAft>
              <a:buSzPts val="1980"/>
              <a:buChar char="–"/>
              <a:defRPr>
                <a:solidFill>
                  <a:schemeClr val="dk1"/>
                </a:solidFill>
              </a:defRPr>
            </a:lvl3pPr>
            <a:lvl4pPr marL="1828800" lvl="3" indent="-368300" algn="l">
              <a:lnSpc>
                <a:spcPct val="110000"/>
              </a:lnSpc>
              <a:spcBef>
                <a:spcPts val="0"/>
              </a:spcBef>
              <a:spcAft>
                <a:spcPts val="0"/>
              </a:spcAft>
              <a:buClr>
                <a:schemeClr val="dk1"/>
              </a:buClr>
              <a:buSzPts val="2200"/>
              <a:buChar char="•"/>
              <a:defRPr>
                <a:solidFill>
                  <a:schemeClr val="dk1"/>
                </a:solidFill>
              </a:defRPr>
            </a:lvl4pPr>
            <a:lvl5pPr marL="2286000" lvl="4" indent="-368300" algn="l">
              <a:lnSpc>
                <a:spcPct val="110000"/>
              </a:lnSpc>
              <a:spcBef>
                <a:spcPts val="0"/>
              </a:spcBef>
              <a:spcAft>
                <a:spcPts val="0"/>
              </a:spcAft>
              <a:buClr>
                <a:schemeClr val="dk1"/>
              </a:buClr>
              <a:buSzPts val="22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Title only Cardiac">
  <p:cSld name="Divider Title only Cardiac">
    <p:spTree>
      <p:nvGrpSpPr>
        <p:cNvPr id="1" name="Shape 189"/>
        <p:cNvGrpSpPr/>
        <p:nvPr/>
      </p:nvGrpSpPr>
      <p:grpSpPr>
        <a:xfrm>
          <a:off x="0" y="0"/>
          <a:ext cx="0" cy="0"/>
          <a:chOff x="0" y="0"/>
          <a:chExt cx="0" cy="0"/>
        </a:xfrm>
      </p:grpSpPr>
      <p:pic>
        <p:nvPicPr>
          <p:cNvPr id="190" name="Google Shape;190;p31"/>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191" name="Google Shape;191;p31"/>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192" name="Google Shape;192;p31"/>
          <p:cNvPicPr preferRelativeResize="0"/>
          <p:nvPr/>
        </p:nvPicPr>
        <p:blipFill rotWithShape="1">
          <a:blip r:embed="rId3">
            <a:alphaModFix/>
          </a:blip>
          <a:srcRect/>
          <a:stretch/>
        </p:blipFill>
        <p:spPr>
          <a:xfrm>
            <a:off x="10970046" y="187811"/>
            <a:ext cx="643545" cy="334269"/>
          </a:xfrm>
          <a:prstGeom prst="rect">
            <a:avLst/>
          </a:prstGeom>
          <a:noFill/>
          <a:ln>
            <a:noFill/>
          </a:ln>
        </p:spPr>
      </p:pic>
      <p:pic>
        <p:nvPicPr>
          <p:cNvPr id="193" name="Google Shape;193;p31"/>
          <p:cNvPicPr preferRelativeResize="0"/>
          <p:nvPr/>
        </p:nvPicPr>
        <p:blipFill rotWithShape="1">
          <a:blip r:embed="rId4">
            <a:alphaModFix/>
          </a:blip>
          <a:srcRect/>
          <a:stretch/>
        </p:blipFill>
        <p:spPr>
          <a:xfrm>
            <a:off x="0" y="0"/>
            <a:ext cx="12192002" cy="6291073"/>
          </a:xfrm>
          <a:prstGeom prst="rect">
            <a:avLst/>
          </a:prstGeom>
          <a:noFill/>
          <a:ln>
            <a:noFill/>
          </a:ln>
        </p:spPr>
      </p:pic>
      <p:sp>
        <p:nvSpPr>
          <p:cNvPr id="194" name="Google Shape;194;p31"/>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95" name="Google Shape;195;p31"/>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196" name="Google Shape;196;p31"/>
          <p:cNvSpPr/>
          <p:nvPr/>
        </p:nvSpPr>
        <p:spPr>
          <a:xfrm>
            <a:off x="5123112" y="4878826"/>
            <a:ext cx="1398930" cy="1206122"/>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alpha val="33333"/>
            </a:schemeClr>
          </a:solidFill>
          <a:ln>
            <a:noFill/>
          </a:ln>
        </p:spPr>
        <p:txBody>
          <a:bodyPr spcFirstLastPara="1" wrap="square" lIns="354425" tIns="372875" rIns="354425" bIns="372875" anchor="ctr" anchorCtr="0">
            <a:noAutofit/>
          </a:bodyPr>
          <a:lstStyle/>
          <a:p>
            <a:pPr marL="0" marR="0" lvl="0" indent="0" algn="ctr" rtl="0">
              <a:lnSpc>
                <a:spcPct val="90000"/>
              </a:lnSpc>
              <a:spcBef>
                <a:spcPts val="0"/>
              </a:spcBef>
              <a:spcAft>
                <a:spcPts val="0"/>
              </a:spcAft>
              <a:buClr>
                <a:schemeClr val="dk1"/>
              </a:buClr>
              <a:buSzPts val="5300"/>
              <a:buFont typeface="Arial"/>
              <a:buNone/>
            </a:pPr>
            <a:endParaRPr sz="5300" b="0" i="0" u="none" strike="noStrike" cap="none">
              <a:solidFill>
                <a:schemeClr val="dk1"/>
              </a:solidFill>
              <a:latin typeface="Arial"/>
              <a:ea typeface="Arial"/>
              <a:cs typeface="Arial"/>
              <a:sym typeface="Arial"/>
            </a:endParaRPr>
          </a:p>
        </p:txBody>
      </p:sp>
      <p:sp>
        <p:nvSpPr>
          <p:cNvPr id="197" name="Google Shape;197;p31"/>
          <p:cNvSpPr/>
          <p:nvPr/>
        </p:nvSpPr>
        <p:spPr>
          <a:xfrm>
            <a:off x="5866087" y="5630341"/>
            <a:ext cx="1092300" cy="941700"/>
          </a:xfrm>
          <a:prstGeom prst="hexagon">
            <a:avLst>
              <a:gd name="adj" fmla="val 25000"/>
              <a:gd name="vf" fmla="val 115470"/>
            </a:avLst>
          </a:prstGeom>
          <a:solidFill>
            <a:schemeClr val="accent2">
              <a:alpha val="2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p31"/>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199" name="Google Shape;199;p31"/>
          <p:cNvSpPr txBox="1">
            <a:spLocks noGrp="1"/>
          </p:cNvSpPr>
          <p:nvPr>
            <p:ph type="title"/>
          </p:nvPr>
        </p:nvSpPr>
        <p:spPr>
          <a:xfrm>
            <a:off x="6591156" y="3444867"/>
            <a:ext cx="4925400" cy="18996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400"/>
              <a:buFont typeface="Arial"/>
              <a:buNone/>
              <a:defRPr sz="3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511174" y="461018"/>
            <a:ext cx="10385425" cy="4080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511174" y="877995"/>
            <a:ext cx="10385425" cy="86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b="1">
                <a:solidFill>
                  <a:schemeClr val="accent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2"/>
          <p:cNvSpPr txBox="1">
            <a:spLocks noGrp="1"/>
          </p:cNvSpPr>
          <p:nvPr>
            <p:ph type="body" idx="1"/>
          </p:nvPr>
        </p:nvSpPr>
        <p:spPr>
          <a:xfrm>
            <a:off x="511174" y="849643"/>
            <a:ext cx="10385400" cy="86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32"/>
          <p:cNvSpPr txBox="1">
            <a:spLocks noGrp="1"/>
          </p:cNvSpPr>
          <p:nvPr>
            <p:ph type="body" idx="2"/>
          </p:nvPr>
        </p:nvSpPr>
        <p:spPr>
          <a:xfrm>
            <a:off x="511174" y="1736725"/>
            <a:ext cx="11157300" cy="4541700"/>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SzPts val="1980"/>
              <a:buChar char="•"/>
              <a:defRPr>
                <a:solidFill>
                  <a:schemeClr val="dk1"/>
                </a:solidFill>
              </a:defRPr>
            </a:lvl1pPr>
            <a:lvl2pPr marL="914400" lvl="1" indent="-354330" algn="l">
              <a:lnSpc>
                <a:spcPct val="100000"/>
              </a:lnSpc>
              <a:spcBef>
                <a:spcPts val="0"/>
              </a:spcBef>
              <a:spcAft>
                <a:spcPts val="0"/>
              </a:spcAft>
              <a:buSzPts val="1980"/>
              <a:buChar char="•"/>
              <a:defRPr>
                <a:solidFill>
                  <a:schemeClr val="dk1"/>
                </a:solidFill>
              </a:defRPr>
            </a:lvl2pPr>
            <a:lvl3pPr marL="1371600" lvl="2" indent="-342900" algn="l">
              <a:lnSpc>
                <a:spcPct val="100000"/>
              </a:lnSpc>
              <a:spcBef>
                <a:spcPts val="0"/>
              </a:spcBef>
              <a:spcAft>
                <a:spcPts val="0"/>
              </a:spcAft>
              <a:buSzPts val="1800"/>
              <a:buChar char="–"/>
              <a:defRPr>
                <a:solidFill>
                  <a:schemeClr val="dk1"/>
                </a:solidFill>
              </a:defRPr>
            </a:lvl3pPr>
            <a:lvl4pPr marL="1828800" lvl="3" indent="-368300" algn="l">
              <a:lnSpc>
                <a:spcPct val="110000"/>
              </a:lnSpc>
              <a:spcBef>
                <a:spcPts val="0"/>
              </a:spcBef>
              <a:spcAft>
                <a:spcPts val="0"/>
              </a:spcAft>
              <a:buClr>
                <a:schemeClr val="dk1"/>
              </a:buClr>
              <a:buSzPts val="2200"/>
              <a:buChar char="•"/>
              <a:defRPr>
                <a:solidFill>
                  <a:schemeClr val="dk1"/>
                </a:solidFill>
              </a:defRPr>
            </a:lvl4pPr>
            <a:lvl5pPr marL="2286000" lvl="4" indent="-368300" algn="l">
              <a:lnSpc>
                <a:spcPct val="110000"/>
              </a:lnSpc>
              <a:spcBef>
                <a:spcPts val="0"/>
              </a:spcBef>
              <a:spcAft>
                <a:spcPts val="0"/>
              </a:spcAft>
              <a:buClr>
                <a:schemeClr val="dk1"/>
              </a:buClr>
              <a:buSzPts val="22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517770" y="452441"/>
            <a:ext cx="10074000" cy="614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vider Title and subtitle Cardiac">
  <p:cSld name="Divider Title and subtitle Cardiac">
    <p:spTree>
      <p:nvGrpSpPr>
        <p:cNvPr id="1" name="Shape 206"/>
        <p:cNvGrpSpPr/>
        <p:nvPr/>
      </p:nvGrpSpPr>
      <p:grpSpPr>
        <a:xfrm>
          <a:off x="0" y="0"/>
          <a:ext cx="0" cy="0"/>
          <a:chOff x="0" y="0"/>
          <a:chExt cx="0" cy="0"/>
        </a:xfrm>
      </p:grpSpPr>
      <p:pic>
        <p:nvPicPr>
          <p:cNvPr id="207" name="Google Shape;207;p34"/>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208" name="Google Shape;208;p34"/>
          <p:cNvPicPr preferRelativeResize="0"/>
          <p:nvPr/>
        </p:nvPicPr>
        <p:blipFill rotWithShape="1">
          <a:blip r:embed="rId3">
            <a:alphaModFix/>
          </a:blip>
          <a:srcRect/>
          <a:stretch/>
        </p:blipFill>
        <p:spPr>
          <a:xfrm>
            <a:off x="10970046" y="187811"/>
            <a:ext cx="643545" cy="334269"/>
          </a:xfrm>
          <a:prstGeom prst="rect">
            <a:avLst/>
          </a:prstGeom>
          <a:noFill/>
          <a:ln>
            <a:noFill/>
          </a:ln>
        </p:spPr>
      </p:pic>
      <p:pic>
        <p:nvPicPr>
          <p:cNvPr id="209" name="Google Shape;209;p34"/>
          <p:cNvPicPr preferRelativeResize="0"/>
          <p:nvPr/>
        </p:nvPicPr>
        <p:blipFill rotWithShape="1">
          <a:blip r:embed="rId4">
            <a:alphaModFix/>
          </a:blip>
          <a:srcRect/>
          <a:stretch/>
        </p:blipFill>
        <p:spPr>
          <a:xfrm>
            <a:off x="0" y="0"/>
            <a:ext cx="12192002" cy="6291073"/>
          </a:xfrm>
          <a:prstGeom prst="rect">
            <a:avLst/>
          </a:prstGeom>
          <a:noFill/>
          <a:ln>
            <a:noFill/>
          </a:ln>
        </p:spPr>
      </p:pic>
      <p:sp>
        <p:nvSpPr>
          <p:cNvPr id="210" name="Google Shape;210;p34"/>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11" name="Google Shape;211;p34"/>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212" name="Google Shape;212;p34"/>
          <p:cNvSpPr/>
          <p:nvPr/>
        </p:nvSpPr>
        <p:spPr>
          <a:xfrm>
            <a:off x="5123112" y="4878826"/>
            <a:ext cx="1398930" cy="1206122"/>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alpha val="33333"/>
            </a:schemeClr>
          </a:solidFill>
          <a:ln>
            <a:noFill/>
          </a:ln>
        </p:spPr>
        <p:txBody>
          <a:bodyPr spcFirstLastPara="1" wrap="square" lIns="354425" tIns="372875" rIns="354425" bIns="372875" anchor="ctr" anchorCtr="0">
            <a:noAutofit/>
          </a:bodyPr>
          <a:lstStyle/>
          <a:p>
            <a:pPr marL="0" marR="0" lvl="0" indent="0" algn="ctr" rtl="0">
              <a:lnSpc>
                <a:spcPct val="90000"/>
              </a:lnSpc>
              <a:spcBef>
                <a:spcPts val="0"/>
              </a:spcBef>
              <a:spcAft>
                <a:spcPts val="0"/>
              </a:spcAft>
              <a:buClr>
                <a:schemeClr val="dk1"/>
              </a:buClr>
              <a:buSzPts val="5300"/>
              <a:buFont typeface="Arial"/>
              <a:buNone/>
            </a:pPr>
            <a:endParaRPr sz="5300" b="0" i="0" u="none" strike="noStrike" cap="none">
              <a:solidFill>
                <a:schemeClr val="dk1"/>
              </a:solidFill>
              <a:latin typeface="Arial"/>
              <a:ea typeface="Arial"/>
              <a:cs typeface="Arial"/>
              <a:sym typeface="Arial"/>
            </a:endParaRPr>
          </a:p>
        </p:txBody>
      </p:sp>
      <p:sp>
        <p:nvSpPr>
          <p:cNvPr id="213" name="Google Shape;213;p34"/>
          <p:cNvSpPr/>
          <p:nvPr/>
        </p:nvSpPr>
        <p:spPr>
          <a:xfrm>
            <a:off x="5866087" y="5630341"/>
            <a:ext cx="1092300" cy="941700"/>
          </a:xfrm>
          <a:prstGeom prst="hexagon">
            <a:avLst>
              <a:gd name="adj" fmla="val 25000"/>
              <a:gd name="vf" fmla="val 115470"/>
            </a:avLst>
          </a:prstGeom>
          <a:solidFill>
            <a:schemeClr val="accent2">
              <a:alpha val="2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p34"/>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215" name="Google Shape;215;p34"/>
          <p:cNvSpPr txBox="1">
            <a:spLocks noGrp="1"/>
          </p:cNvSpPr>
          <p:nvPr>
            <p:ph type="title"/>
          </p:nvPr>
        </p:nvSpPr>
        <p:spPr>
          <a:xfrm>
            <a:off x="6591156" y="2525786"/>
            <a:ext cx="5174700" cy="1675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400"/>
              <a:buFont typeface="Arial"/>
              <a:buNone/>
              <a:defRPr sz="3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34"/>
          <p:cNvSpPr txBox="1">
            <a:spLocks noGrp="1"/>
          </p:cNvSpPr>
          <p:nvPr>
            <p:ph type="body" idx="1"/>
          </p:nvPr>
        </p:nvSpPr>
        <p:spPr>
          <a:xfrm>
            <a:off x="6591933" y="4262755"/>
            <a:ext cx="5092500" cy="1072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3740"/>
              <a:buNone/>
              <a:defRPr sz="3400" b="0" i="1" u="none" strike="noStrike" cap="none">
                <a:solidFill>
                  <a:srgbClr val="FFFFFF"/>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se Studies + subtitle - Cardiac">
  <p:cSld name="Case Studies + subtitle - Cardiac">
    <p:spTree>
      <p:nvGrpSpPr>
        <p:cNvPr id="1" name="Shape 217"/>
        <p:cNvGrpSpPr/>
        <p:nvPr/>
      </p:nvGrpSpPr>
      <p:grpSpPr>
        <a:xfrm>
          <a:off x="0" y="0"/>
          <a:ext cx="0" cy="0"/>
          <a:chOff x="0" y="0"/>
          <a:chExt cx="0" cy="0"/>
        </a:xfrm>
      </p:grpSpPr>
      <p:sp>
        <p:nvSpPr>
          <p:cNvPr id="218" name="Google Shape;218;p35"/>
          <p:cNvSpPr/>
          <p:nvPr/>
        </p:nvSpPr>
        <p:spPr>
          <a:xfrm flipH="1">
            <a:off x="7979098" y="0"/>
            <a:ext cx="4212900" cy="628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35"/>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20" name="Google Shape;220;p35"/>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221" name="Google Shape;221;p35"/>
          <p:cNvSpPr txBox="1"/>
          <p:nvPr/>
        </p:nvSpPr>
        <p:spPr>
          <a:xfrm>
            <a:off x="88828" y="6399710"/>
            <a:ext cx="32601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©2020 Roche  | page </a:t>
            </a: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pic>
        <p:nvPicPr>
          <p:cNvPr id="222" name="Google Shape;222;p35"/>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223" name="Google Shape;223;p35"/>
          <p:cNvSpPr txBox="1">
            <a:spLocks noGrp="1"/>
          </p:cNvSpPr>
          <p:nvPr>
            <p:ph type="ctrTitle"/>
          </p:nvPr>
        </p:nvSpPr>
        <p:spPr>
          <a:xfrm>
            <a:off x="511175" y="461016"/>
            <a:ext cx="7388400"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35"/>
          <p:cNvSpPr txBox="1">
            <a:spLocks noGrp="1"/>
          </p:cNvSpPr>
          <p:nvPr>
            <p:ph type="body" idx="1"/>
          </p:nvPr>
        </p:nvSpPr>
        <p:spPr>
          <a:xfrm>
            <a:off x="511176" y="866273"/>
            <a:ext cx="7468200" cy="870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5" name="Google Shape;225;p35"/>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226" name="Google Shape;226;p35"/>
          <p:cNvSpPr txBox="1">
            <a:spLocks noGrp="1"/>
          </p:cNvSpPr>
          <p:nvPr>
            <p:ph type="body" idx="2"/>
          </p:nvPr>
        </p:nvSpPr>
        <p:spPr>
          <a:xfrm>
            <a:off x="511175" y="1736725"/>
            <a:ext cx="7162200" cy="4343700"/>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300"/>
              </a:spcBef>
              <a:spcAft>
                <a:spcPts val="0"/>
              </a:spcAft>
              <a:buClr>
                <a:schemeClr val="dk1"/>
              </a:buClr>
              <a:buSzPts val="1980"/>
              <a:buChar char="•"/>
              <a:defRPr sz="1800"/>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35"/>
          <p:cNvSpPr txBox="1">
            <a:spLocks noGrp="1"/>
          </p:cNvSpPr>
          <p:nvPr>
            <p:ph type="body" idx="3"/>
          </p:nvPr>
        </p:nvSpPr>
        <p:spPr>
          <a:xfrm>
            <a:off x="8298325" y="2028825"/>
            <a:ext cx="3467700" cy="3882000"/>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Clr>
                <a:schemeClr val="lt1"/>
              </a:buClr>
              <a:buSzPts val="1980"/>
              <a:buChar char="•"/>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228"/>
        <p:cNvGrpSpPr/>
        <p:nvPr/>
      </p:nvGrpSpPr>
      <p:grpSpPr>
        <a:xfrm>
          <a:off x="0" y="0"/>
          <a:ext cx="0" cy="0"/>
          <a:chOff x="0" y="0"/>
          <a:chExt cx="0" cy="0"/>
        </a:xfrm>
      </p:grpSpPr>
      <p:sp>
        <p:nvSpPr>
          <p:cNvPr id="229" name="Google Shape;229;p36"/>
          <p:cNvSpPr txBox="1"/>
          <p:nvPr/>
        </p:nvSpPr>
        <p:spPr>
          <a:xfrm>
            <a:off x="529494" y="2924175"/>
            <a:ext cx="11139000" cy="1009800"/>
          </a:xfrm>
          <a:prstGeom prst="rect">
            <a:avLst/>
          </a:prstGeom>
          <a:noFill/>
          <a:ln>
            <a:noFill/>
          </a:ln>
        </p:spPr>
        <p:txBody>
          <a:bodyPr spcFirstLastPara="1" wrap="square" lIns="91425" tIns="45700" rIns="91425" bIns="45700" anchor="ctr" anchorCtr="0">
            <a:normAutofit fontScale="77500"/>
          </a:bodyPr>
          <a:lstStyle/>
          <a:p>
            <a:pPr marL="0" marR="0" lvl="0" indent="0" algn="ctr" rtl="0">
              <a:lnSpc>
                <a:spcPct val="90000"/>
              </a:lnSpc>
              <a:spcBef>
                <a:spcPts val="0"/>
              </a:spcBef>
              <a:spcAft>
                <a:spcPts val="0"/>
              </a:spcAft>
              <a:buClr>
                <a:srgbClr val="0364A4"/>
              </a:buClr>
              <a:buSzPct val="100000"/>
              <a:buFont typeface="Arial"/>
              <a:buNone/>
            </a:pPr>
            <a:r>
              <a:rPr lang="en-US" sz="6100" b="1" i="1" u="none" strike="noStrike" cap="none">
                <a:solidFill>
                  <a:srgbClr val="0364A4"/>
                </a:solidFill>
                <a:latin typeface="Arial"/>
                <a:ea typeface="Arial"/>
                <a:cs typeface="Arial"/>
                <a:sym typeface="Arial"/>
              </a:rPr>
              <a:t>Doing now what patients need next</a:t>
            </a:r>
            <a:endParaRPr sz="6100" b="1" i="0" u="none" strike="noStrike" cap="none">
              <a:solidFill>
                <a:srgbClr val="0364A4"/>
              </a:solidFill>
              <a:latin typeface="Arial"/>
              <a:ea typeface="Arial"/>
              <a:cs typeface="Arial"/>
              <a:sym typeface="Arial"/>
            </a:endParaRPr>
          </a:p>
        </p:txBody>
      </p:sp>
      <p:sp>
        <p:nvSpPr>
          <p:cNvPr id="230" name="Google Shape;230;p36"/>
          <p:cNvSpPr/>
          <p:nvPr/>
        </p:nvSpPr>
        <p:spPr>
          <a:xfrm>
            <a:off x="0" y="6062133"/>
            <a:ext cx="12192000" cy="79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36"/>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32" name="Google Shape;232;p36"/>
          <p:cNvPicPr preferRelativeResize="0"/>
          <p:nvPr/>
        </p:nvPicPr>
        <p:blipFill rotWithShape="1">
          <a:blip r:embed="rId2">
            <a:alphaModFix/>
          </a:blip>
          <a:srcRect/>
          <a:stretch/>
        </p:blipFill>
        <p:spPr>
          <a:xfrm>
            <a:off x="11070683" y="6424612"/>
            <a:ext cx="902133" cy="365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3"/>
        <p:cNvGrpSpPr/>
        <p:nvPr/>
      </p:nvGrpSpPr>
      <p:grpSpPr>
        <a:xfrm>
          <a:off x="0" y="0"/>
          <a:ext cx="0" cy="0"/>
          <a:chOff x="0" y="0"/>
          <a:chExt cx="0" cy="0"/>
        </a:xfrm>
      </p:grpSpPr>
      <p:sp>
        <p:nvSpPr>
          <p:cNvPr id="234" name="Google Shape;234;p37"/>
          <p:cNvSpPr/>
          <p:nvPr/>
        </p:nvSpPr>
        <p:spPr>
          <a:xfrm>
            <a:off x="0" y="6296524"/>
            <a:ext cx="12192000" cy="57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5" name="Google Shape;235;p37"/>
          <p:cNvPicPr preferRelativeResize="0"/>
          <p:nvPr/>
        </p:nvPicPr>
        <p:blipFill rotWithShape="1">
          <a:blip r:embed="rId2">
            <a:alphaModFix/>
          </a:blip>
          <a:srcRect/>
          <a:stretch/>
        </p:blipFill>
        <p:spPr>
          <a:xfrm>
            <a:off x="11070683" y="6424612"/>
            <a:ext cx="899945" cy="365125"/>
          </a:xfrm>
          <a:prstGeom prst="rect">
            <a:avLst/>
          </a:prstGeom>
          <a:noFill/>
          <a:ln>
            <a:noFill/>
          </a:ln>
        </p:spPr>
      </p:pic>
      <p:sp>
        <p:nvSpPr>
          <p:cNvPr id="236" name="Google Shape;236;p37"/>
          <p:cNvSpPr txBox="1">
            <a:spLocks noGrp="1"/>
          </p:cNvSpPr>
          <p:nvPr>
            <p:ph type="sldNum" idx="12"/>
          </p:nvPr>
        </p:nvSpPr>
        <p:spPr>
          <a:xfrm>
            <a:off x="88828" y="639971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37" name="Google Shape;237;p37"/>
          <p:cNvPicPr preferRelativeResize="0"/>
          <p:nvPr/>
        </p:nvPicPr>
        <p:blipFill rotWithShape="1">
          <a:blip r:embed="rId3">
            <a:alphaModFix/>
          </a:blip>
          <a:srcRect/>
          <a:stretch/>
        </p:blipFill>
        <p:spPr>
          <a:xfrm>
            <a:off x="-1" y="0"/>
            <a:ext cx="12192000" cy="6285894"/>
          </a:xfrm>
          <a:prstGeom prst="rect">
            <a:avLst/>
          </a:prstGeom>
          <a:noFill/>
          <a:ln>
            <a:noFill/>
          </a:ln>
        </p:spPr>
      </p:pic>
      <p:pic>
        <p:nvPicPr>
          <p:cNvPr id="238" name="Google Shape;238;p37"/>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239" name="Google Shape;239;p37"/>
          <p:cNvSpPr txBox="1">
            <a:spLocks noGrp="1"/>
          </p:cNvSpPr>
          <p:nvPr>
            <p:ph type="title"/>
          </p:nvPr>
        </p:nvSpPr>
        <p:spPr>
          <a:xfrm>
            <a:off x="6845101" y="2147777"/>
            <a:ext cx="4872000" cy="22569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5280"/>
              <a:buFont typeface="Arial"/>
              <a:buNone/>
              <a:defRPr sz="44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37"/>
          <p:cNvSpPr txBox="1">
            <a:spLocks noGrp="1"/>
          </p:cNvSpPr>
          <p:nvPr>
            <p:ph type="body" idx="1"/>
          </p:nvPr>
        </p:nvSpPr>
        <p:spPr>
          <a:xfrm>
            <a:off x="6889749" y="4459000"/>
            <a:ext cx="4867200" cy="372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400"/>
              <a:buFont typeface="Arial"/>
              <a:buNone/>
              <a:defRPr sz="2000">
                <a:solidFill>
                  <a:srgbClr val="606060"/>
                </a:solidFill>
                <a:latin typeface="Arial"/>
                <a:ea typeface="Arial"/>
                <a:cs typeface="Arial"/>
                <a:sym typeface="Arial"/>
              </a:defRPr>
            </a:lvl1pPr>
            <a:lvl2pPr marL="914400" lvl="1" indent="-228600" algn="l">
              <a:lnSpc>
                <a:spcPct val="100000"/>
              </a:lnSpc>
              <a:spcBef>
                <a:spcPts val="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41" name="Google Shape;241;p37"/>
          <p:cNvPicPr preferRelativeResize="0"/>
          <p:nvPr/>
        </p:nvPicPr>
        <p:blipFill rotWithShape="1">
          <a:blip r:embed="rId4">
            <a:alphaModFix/>
          </a:blip>
          <a:srcRect/>
          <a:stretch/>
        </p:blipFill>
        <p:spPr>
          <a:xfrm>
            <a:off x="11122446" y="340211"/>
            <a:ext cx="643545" cy="334269"/>
          </a:xfrm>
          <a:prstGeom prst="rect">
            <a:avLst/>
          </a:prstGeom>
          <a:noFill/>
          <a:ln>
            <a:noFill/>
          </a:ln>
        </p:spPr>
      </p:pic>
      <p:sp>
        <p:nvSpPr>
          <p:cNvPr id="242" name="Google Shape;242;p37"/>
          <p:cNvSpPr txBox="1">
            <a:spLocks noGrp="1"/>
          </p:cNvSpPr>
          <p:nvPr>
            <p:ph type="body" idx="2"/>
          </p:nvPr>
        </p:nvSpPr>
        <p:spPr>
          <a:xfrm>
            <a:off x="6889749" y="4831506"/>
            <a:ext cx="4876200" cy="82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a:solidFill>
                  <a:srgbClr val="41414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3" name="Google Shape;243;p37"/>
          <p:cNvSpPr txBox="1">
            <a:spLocks noGrp="1"/>
          </p:cNvSpPr>
          <p:nvPr>
            <p:ph type="body" idx="3"/>
          </p:nvPr>
        </p:nvSpPr>
        <p:spPr>
          <a:xfrm>
            <a:off x="6889749" y="5676265"/>
            <a:ext cx="4876200" cy="38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a:solidFill>
                  <a:srgbClr val="41414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sclosures">
  <p:cSld name="Disclosures">
    <p:spTree>
      <p:nvGrpSpPr>
        <p:cNvPr id="1" name="Shape 244"/>
        <p:cNvGrpSpPr/>
        <p:nvPr/>
      </p:nvGrpSpPr>
      <p:grpSpPr>
        <a:xfrm>
          <a:off x="0" y="0"/>
          <a:ext cx="0" cy="0"/>
          <a:chOff x="0" y="0"/>
          <a:chExt cx="0" cy="0"/>
        </a:xfrm>
      </p:grpSpPr>
      <p:pic>
        <p:nvPicPr>
          <p:cNvPr id="245" name="Google Shape;245;p38"/>
          <p:cNvPicPr preferRelativeResize="0"/>
          <p:nvPr/>
        </p:nvPicPr>
        <p:blipFill rotWithShape="1">
          <a:blip r:embed="rId2">
            <a:alphaModFix/>
          </a:blip>
          <a:srcRect l="813"/>
          <a:stretch/>
        </p:blipFill>
        <p:spPr>
          <a:xfrm>
            <a:off x="2" y="3"/>
            <a:ext cx="3697939" cy="6879215"/>
          </a:xfrm>
          <a:prstGeom prst="rect">
            <a:avLst/>
          </a:prstGeom>
          <a:noFill/>
          <a:ln>
            <a:noFill/>
          </a:ln>
        </p:spPr>
      </p:pic>
      <p:sp>
        <p:nvSpPr>
          <p:cNvPr id="246" name="Google Shape;246;p38"/>
          <p:cNvSpPr/>
          <p:nvPr/>
        </p:nvSpPr>
        <p:spPr>
          <a:xfrm>
            <a:off x="0" y="6296524"/>
            <a:ext cx="12192000" cy="57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38"/>
          <p:cNvSpPr txBox="1">
            <a:spLocks noGrp="1"/>
          </p:cNvSpPr>
          <p:nvPr>
            <p:ph type="sldNum" idx="12"/>
          </p:nvPr>
        </p:nvSpPr>
        <p:spPr>
          <a:xfrm>
            <a:off x="88828" y="639971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8" name="Google Shape;248;p38"/>
          <p:cNvSpPr txBox="1">
            <a:spLocks noGrp="1"/>
          </p:cNvSpPr>
          <p:nvPr>
            <p:ph type="body" idx="1"/>
          </p:nvPr>
        </p:nvSpPr>
        <p:spPr>
          <a:xfrm>
            <a:off x="4461537" y="2108056"/>
            <a:ext cx="6609000" cy="2719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920"/>
              <a:buFont typeface="Arial"/>
              <a:buNone/>
              <a:defRPr sz="1600">
                <a:solidFill>
                  <a:srgbClr val="363636"/>
                </a:solidFill>
                <a:latin typeface="Arial"/>
                <a:ea typeface="Arial"/>
                <a:cs typeface="Arial"/>
                <a:sym typeface="Arial"/>
              </a:defRPr>
            </a:lvl1pPr>
            <a:lvl2pPr marL="914400" lvl="1" indent="-228600" algn="l">
              <a:lnSpc>
                <a:spcPct val="100000"/>
              </a:lnSpc>
              <a:spcBef>
                <a:spcPts val="900"/>
              </a:spcBef>
              <a:spcAft>
                <a:spcPts val="0"/>
              </a:spcAft>
              <a:buSzPts val="1980"/>
              <a:buFont typeface="Arial"/>
              <a:buNone/>
              <a:defRPr/>
            </a:lvl2pPr>
            <a:lvl3pPr marL="1371600" lvl="2" indent="-228600" algn="l">
              <a:lnSpc>
                <a:spcPct val="100000"/>
              </a:lnSpc>
              <a:spcBef>
                <a:spcPts val="0"/>
              </a:spcBef>
              <a:spcAft>
                <a:spcPts val="0"/>
              </a:spcAft>
              <a:buSzPts val="1800"/>
              <a:buFont typeface="Arial"/>
              <a:buNone/>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9" name="Google Shape;249;p38"/>
          <p:cNvSpPr txBox="1">
            <a:spLocks noGrp="1"/>
          </p:cNvSpPr>
          <p:nvPr>
            <p:ph type="title"/>
          </p:nvPr>
        </p:nvSpPr>
        <p:spPr>
          <a:xfrm>
            <a:off x="4461537" y="1448585"/>
            <a:ext cx="6272700" cy="40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1" u="none" strike="noStrike" cap="none">
                <a:solidFill>
                  <a:srgbClr val="0B56A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38"/>
          <p:cNvSpPr txBox="1">
            <a:spLocks noGrp="1"/>
          </p:cNvSpPr>
          <p:nvPr>
            <p:ph type="body" idx="2"/>
          </p:nvPr>
        </p:nvSpPr>
        <p:spPr>
          <a:xfrm>
            <a:off x="4461572" y="5070331"/>
            <a:ext cx="6669600" cy="104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100"/>
              <a:buNone/>
              <a:defRPr sz="1000">
                <a:solidFill>
                  <a:srgbClr val="767676"/>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 Line title &amp; subtitle">
  <p:cSld name="2 Line title &amp; subtitle">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511175" y="461016"/>
            <a:ext cx="9720000" cy="832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9"/>
          <p:cNvSpPr txBox="1">
            <a:spLocks noGrp="1"/>
          </p:cNvSpPr>
          <p:nvPr>
            <p:ph type="body" idx="1"/>
          </p:nvPr>
        </p:nvSpPr>
        <p:spPr>
          <a:xfrm>
            <a:off x="511175" y="1293464"/>
            <a:ext cx="9720000"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w/footnote">
  <p:cSld name="Title Only w/footnote">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511175" y="461017"/>
            <a:ext cx="9720000" cy="40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41"/>
          <p:cNvSpPr txBox="1">
            <a:spLocks noGrp="1"/>
          </p:cNvSpPr>
          <p:nvPr>
            <p:ph type="body" idx="1"/>
          </p:nvPr>
        </p:nvSpPr>
        <p:spPr>
          <a:xfrm>
            <a:off x="511175" y="5973030"/>
            <a:ext cx="6048900" cy="26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200"/>
              </a:spcBef>
              <a:spcAft>
                <a:spcPts val="0"/>
              </a:spcAft>
              <a:buSzPts val="880"/>
              <a:buNone/>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11174" y="461018"/>
            <a:ext cx="10385425" cy="40801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b="1">
                <a:solidFill>
                  <a:schemeClr val="accent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11174" y="849643"/>
            <a:ext cx="10385425" cy="86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511174" y="1736725"/>
            <a:ext cx="11157196" cy="4541838"/>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SzPts val="1980"/>
              <a:buChar char="•"/>
              <a:defRPr>
                <a:solidFill>
                  <a:schemeClr val="dk1"/>
                </a:solidFill>
              </a:defRPr>
            </a:lvl1pPr>
            <a:lvl2pPr marL="914400" lvl="1" indent="-354330" algn="l">
              <a:lnSpc>
                <a:spcPct val="100000"/>
              </a:lnSpc>
              <a:spcBef>
                <a:spcPts val="0"/>
              </a:spcBef>
              <a:spcAft>
                <a:spcPts val="0"/>
              </a:spcAft>
              <a:buSzPts val="1980"/>
              <a:buChar char="•"/>
              <a:defRPr>
                <a:solidFill>
                  <a:schemeClr val="dk1"/>
                </a:solidFill>
              </a:defRPr>
            </a:lvl2pPr>
            <a:lvl3pPr marL="1371600" lvl="2" indent="-342900" algn="l">
              <a:lnSpc>
                <a:spcPct val="100000"/>
              </a:lnSpc>
              <a:spcBef>
                <a:spcPts val="0"/>
              </a:spcBef>
              <a:spcAft>
                <a:spcPts val="0"/>
              </a:spcAft>
              <a:buSzPts val="1800"/>
              <a:buChar char="–"/>
              <a:defRPr>
                <a:solidFill>
                  <a:schemeClr val="dk1"/>
                </a:solidFill>
              </a:defRPr>
            </a:lvl3pPr>
            <a:lvl4pPr marL="1828800" lvl="3" indent="-368300" algn="l">
              <a:lnSpc>
                <a:spcPct val="110000"/>
              </a:lnSpc>
              <a:spcBef>
                <a:spcPts val="0"/>
              </a:spcBef>
              <a:spcAft>
                <a:spcPts val="0"/>
              </a:spcAft>
              <a:buClr>
                <a:schemeClr val="dk1"/>
              </a:buClr>
              <a:buSzPts val="2200"/>
              <a:buChar char="•"/>
              <a:defRPr>
                <a:solidFill>
                  <a:schemeClr val="dk1"/>
                </a:solidFill>
              </a:defRPr>
            </a:lvl4pPr>
            <a:lvl5pPr marL="2286000" lvl="4" indent="-368300" algn="l">
              <a:lnSpc>
                <a:spcPct val="110000"/>
              </a:lnSpc>
              <a:spcBef>
                <a:spcPts val="0"/>
              </a:spcBef>
              <a:spcAft>
                <a:spcPts val="0"/>
              </a:spcAft>
              <a:buClr>
                <a:schemeClr val="dk1"/>
              </a:buClr>
              <a:buSzPts val="22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mp; subtitle w/footnote">
  <p:cSld name="Title &amp; subtitle w/footnote">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511175" y="461017"/>
            <a:ext cx="9720000" cy="40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42"/>
          <p:cNvSpPr txBox="1">
            <a:spLocks noGrp="1"/>
          </p:cNvSpPr>
          <p:nvPr>
            <p:ph type="body" idx="1"/>
          </p:nvPr>
        </p:nvSpPr>
        <p:spPr>
          <a:xfrm>
            <a:off x="511175" y="877994"/>
            <a:ext cx="9720000" cy="86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1" name="Google Shape;261;p42"/>
          <p:cNvSpPr txBox="1">
            <a:spLocks noGrp="1"/>
          </p:cNvSpPr>
          <p:nvPr>
            <p:ph type="body" idx="2"/>
          </p:nvPr>
        </p:nvSpPr>
        <p:spPr>
          <a:xfrm>
            <a:off x="511175" y="5977402"/>
            <a:ext cx="6019800" cy="255000"/>
          </a:xfrm>
          <a:prstGeom prst="rect">
            <a:avLst/>
          </a:prstGeom>
          <a:noFill/>
          <a:ln>
            <a:noFill/>
          </a:ln>
        </p:spPr>
        <p:txBody>
          <a:bodyPr spcFirstLastPara="1" wrap="square" lIns="0" tIns="0" rIns="0" bIns="0" anchor="b" anchorCtr="0">
            <a:noAutofit/>
          </a:bodyPr>
          <a:lstStyle>
            <a:lvl1pPr marL="457200" lvl="0" indent="-284480" algn="l">
              <a:lnSpc>
                <a:spcPct val="100000"/>
              </a:lnSpc>
              <a:spcBef>
                <a:spcPts val="1200"/>
              </a:spcBef>
              <a:spcAft>
                <a:spcPts val="0"/>
              </a:spcAft>
              <a:buSzPts val="880"/>
              <a:buChar char="•"/>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 Line title &amp; subtitle w/footnote">
  <p:cSld name="2 Line title &amp; subtitle w/footnote">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511175" y="461016"/>
            <a:ext cx="9720000" cy="832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43"/>
          <p:cNvSpPr txBox="1">
            <a:spLocks noGrp="1"/>
          </p:cNvSpPr>
          <p:nvPr>
            <p:ph type="body" idx="1"/>
          </p:nvPr>
        </p:nvSpPr>
        <p:spPr>
          <a:xfrm>
            <a:off x="511175" y="1293464"/>
            <a:ext cx="9720000"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5" name="Google Shape;265;p43"/>
          <p:cNvSpPr txBox="1">
            <a:spLocks noGrp="1"/>
          </p:cNvSpPr>
          <p:nvPr>
            <p:ph type="body" idx="2"/>
          </p:nvPr>
        </p:nvSpPr>
        <p:spPr>
          <a:xfrm>
            <a:off x="511175" y="5977402"/>
            <a:ext cx="6019800" cy="255000"/>
          </a:xfrm>
          <a:prstGeom prst="rect">
            <a:avLst/>
          </a:prstGeom>
          <a:noFill/>
          <a:ln>
            <a:noFill/>
          </a:ln>
        </p:spPr>
        <p:txBody>
          <a:bodyPr spcFirstLastPara="1" wrap="square" lIns="0" tIns="0" rIns="0" bIns="0" anchor="b" anchorCtr="0">
            <a:noAutofit/>
          </a:bodyPr>
          <a:lstStyle>
            <a:lvl1pPr marL="457200" lvl="0" indent="-284480" algn="l">
              <a:lnSpc>
                <a:spcPct val="100000"/>
              </a:lnSpc>
              <a:spcBef>
                <a:spcPts val="1200"/>
              </a:spcBef>
              <a:spcAft>
                <a:spcPts val="0"/>
              </a:spcAft>
              <a:buSzPts val="880"/>
              <a:buChar char="•"/>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footnote">
  <p:cSld name="Blank w/footnot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511175" y="5977402"/>
            <a:ext cx="6019800" cy="255000"/>
          </a:xfrm>
          <a:prstGeom prst="rect">
            <a:avLst/>
          </a:prstGeom>
          <a:noFill/>
          <a:ln>
            <a:noFill/>
          </a:ln>
        </p:spPr>
        <p:txBody>
          <a:bodyPr spcFirstLastPara="1" wrap="square" lIns="0" tIns="0" rIns="0" bIns="0" anchor="b" anchorCtr="0">
            <a:noAutofit/>
          </a:bodyPr>
          <a:lstStyle>
            <a:lvl1pPr marL="457200" lvl="0" indent="-284480" algn="l">
              <a:lnSpc>
                <a:spcPct val="100000"/>
              </a:lnSpc>
              <a:spcBef>
                <a:spcPts val="1200"/>
              </a:spcBef>
              <a:spcAft>
                <a:spcPts val="0"/>
              </a:spcAft>
              <a:buSzPts val="880"/>
              <a:buChar char="•"/>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se Studies-Cardiac">
  <p:cSld name="Case Studies-Cardiac">
    <p:spTree>
      <p:nvGrpSpPr>
        <p:cNvPr id="1" name="Shape 268"/>
        <p:cNvGrpSpPr/>
        <p:nvPr/>
      </p:nvGrpSpPr>
      <p:grpSpPr>
        <a:xfrm>
          <a:off x="0" y="0"/>
          <a:ext cx="0" cy="0"/>
          <a:chOff x="0" y="0"/>
          <a:chExt cx="0" cy="0"/>
        </a:xfrm>
      </p:grpSpPr>
      <p:sp>
        <p:nvSpPr>
          <p:cNvPr id="269" name="Google Shape;269;p45"/>
          <p:cNvSpPr/>
          <p:nvPr/>
        </p:nvSpPr>
        <p:spPr>
          <a:xfrm flipH="1">
            <a:off x="7979098" y="0"/>
            <a:ext cx="4212900" cy="628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0" name="Google Shape;270;p45"/>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271" name="Google Shape;271;p45"/>
          <p:cNvSpPr txBox="1">
            <a:spLocks noGrp="1"/>
          </p:cNvSpPr>
          <p:nvPr>
            <p:ph type="ctrTitle"/>
          </p:nvPr>
        </p:nvSpPr>
        <p:spPr>
          <a:xfrm>
            <a:off x="511175" y="461016"/>
            <a:ext cx="7388400" cy="1067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2" name="Google Shape;272;p45"/>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273" name="Google Shape;273;p45"/>
          <p:cNvSpPr txBox="1">
            <a:spLocks noGrp="1"/>
          </p:cNvSpPr>
          <p:nvPr>
            <p:ph type="body" idx="1"/>
          </p:nvPr>
        </p:nvSpPr>
        <p:spPr>
          <a:xfrm>
            <a:off x="511175" y="1736725"/>
            <a:ext cx="7162200" cy="4343700"/>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300"/>
              </a:spcBef>
              <a:spcAft>
                <a:spcPts val="0"/>
              </a:spcAft>
              <a:buClr>
                <a:schemeClr val="dk1"/>
              </a:buClr>
              <a:buSzPts val="1980"/>
              <a:buChar char="•"/>
              <a:defRPr sz="1800"/>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4" name="Google Shape;274;p45"/>
          <p:cNvSpPr txBox="1">
            <a:spLocks noGrp="1"/>
          </p:cNvSpPr>
          <p:nvPr>
            <p:ph type="body" idx="2"/>
          </p:nvPr>
        </p:nvSpPr>
        <p:spPr>
          <a:xfrm>
            <a:off x="8298324" y="2028825"/>
            <a:ext cx="3392100" cy="3882000"/>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Clr>
                <a:schemeClr val="lt1"/>
              </a:buClr>
              <a:buSzPts val="1980"/>
              <a:buChar char="•"/>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5" name="Google Shape;275;p45"/>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76" name="Google Shape;276;p45"/>
          <p:cNvPicPr preferRelativeResize="0"/>
          <p:nvPr/>
        </p:nvPicPr>
        <p:blipFill rotWithShape="1">
          <a:blip r:embed="rId3">
            <a:alphaModFix/>
          </a:blip>
          <a:srcRect/>
          <a:stretch/>
        </p:blipFill>
        <p:spPr>
          <a:xfrm>
            <a:off x="11070683" y="6424612"/>
            <a:ext cx="902133" cy="365730"/>
          </a:xfrm>
          <a:prstGeom prst="rect">
            <a:avLst/>
          </a:prstGeom>
          <a:noFill/>
          <a:ln>
            <a:noFill/>
          </a:ln>
        </p:spPr>
      </p:pic>
      <p:sp>
        <p:nvSpPr>
          <p:cNvPr id="277" name="Google Shape;277;p45"/>
          <p:cNvSpPr txBox="1"/>
          <p:nvPr/>
        </p:nvSpPr>
        <p:spPr>
          <a:xfrm>
            <a:off x="88828" y="6399710"/>
            <a:ext cx="32601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©2020 Roche  | page </a:t>
            </a: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hart title, subtitle, figure title">
  <p:cSld name="Chart title, subtitle, figure title">
    <p:spTree>
      <p:nvGrpSpPr>
        <p:cNvPr id="1" name="Shape 278"/>
        <p:cNvGrpSpPr/>
        <p:nvPr/>
      </p:nvGrpSpPr>
      <p:grpSpPr>
        <a:xfrm>
          <a:off x="0" y="0"/>
          <a:ext cx="0" cy="0"/>
          <a:chOff x="0" y="0"/>
          <a:chExt cx="0" cy="0"/>
        </a:xfrm>
      </p:grpSpPr>
      <p:sp>
        <p:nvSpPr>
          <p:cNvPr id="279" name="Google Shape;279;p46"/>
          <p:cNvSpPr/>
          <p:nvPr/>
        </p:nvSpPr>
        <p:spPr>
          <a:xfrm flipH="1">
            <a:off x="8818497" y="0"/>
            <a:ext cx="3373500" cy="6288300"/>
          </a:xfrm>
          <a:prstGeom prst="chevron">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80" name="Google Shape;280;p46"/>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281" name="Google Shape;281;p46"/>
          <p:cNvSpPr txBox="1">
            <a:spLocks noGrp="1"/>
          </p:cNvSpPr>
          <p:nvPr>
            <p:ph type="ctrTitle"/>
          </p:nvPr>
        </p:nvSpPr>
        <p:spPr>
          <a:xfrm>
            <a:off x="511175" y="461016"/>
            <a:ext cx="7881300"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46"/>
          <p:cNvSpPr txBox="1">
            <a:spLocks noGrp="1"/>
          </p:cNvSpPr>
          <p:nvPr>
            <p:ph type="body" idx="1"/>
          </p:nvPr>
        </p:nvSpPr>
        <p:spPr>
          <a:xfrm>
            <a:off x="511176" y="866273"/>
            <a:ext cx="7966200" cy="632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3" name="Google Shape;283;p46"/>
          <p:cNvSpPr txBox="1">
            <a:spLocks noGrp="1"/>
          </p:cNvSpPr>
          <p:nvPr>
            <p:ph type="body" idx="2"/>
          </p:nvPr>
        </p:nvSpPr>
        <p:spPr>
          <a:xfrm>
            <a:off x="589188" y="1906311"/>
            <a:ext cx="7803300" cy="4494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200"/>
              </a:spcBef>
              <a:spcAft>
                <a:spcPts val="0"/>
              </a:spcAft>
              <a:buSzPts val="2200"/>
              <a:buNone/>
              <a:defRPr sz="2000" b="1">
                <a:solidFill>
                  <a:schemeClr val="accent2"/>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4" name="Google Shape;284;p46"/>
          <p:cNvSpPr txBox="1">
            <a:spLocks noGrp="1"/>
          </p:cNvSpPr>
          <p:nvPr>
            <p:ph type="body" idx="3"/>
          </p:nvPr>
        </p:nvSpPr>
        <p:spPr>
          <a:xfrm>
            <a:off x="9086849" y="1906311"/>
            <a:ext cx="2679000" cy="417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sz="1800" b="1">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hart title and subtitle">
  <p:cSld name="Chart title and subtitle">
    <p:spTree>
      <p:nvGrpSpPr>
        <p:cNvPr id="1" name="Shape 285"/>
        <p:cNvGrpSpPr/>
        <p:nvPr/>
      </p:nvGrpSpPr>
      <p:grpSpPr>
        <a:xfrm>
          <a:off x="0" y="0"/>
          <a:ext cx="0" cy="0"/>
          <a:chOff x="0" y="0"/>
          <a:chExt cx="0" cy="0"/>
        </a:xfrm>
      </p:grpSpPr>
      <p:sp>
        <p:nvSpPr>
          <p:cNvPr id="286" name="Google Shape;286;p47"/>
          <p:cNvSpPr/>
          <p:nvPr/>
        </p:nvSpPr>
        <p:spPr>
          <a:xfrm flipH="1">
            <a:off x="8818497" y="0"/>
            <a:ext cx="3373500" cy="6288300"/>
          </a:xfrm>
          <a:prstGeom prst="chevron">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87" name="Google Shape;287;p47"/>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288" name="Google Shape;288;p47"/>
          <p:cNvSpPr txBox="1">
            <a:spLocks noGrp="1"/>
          </p:cNvSpPr>
          <p:nvPr>
            <p:ph type="ctrTitle"/>
          </p:nvPr>
        </p:nvSpPr>
        <p:spPr>
          <a:xfrm>
            <a:off x="511175" y="461016"/>
            <a:ext cx="7881300"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7"/>
          <p:cNvSpPr txBox="1">
            <a:spLocks noGrp="1"/>
          </p:cNvSpPr>
          <p:nvPr>
            <p:ph type="body" idx="1"/>
          </p:nvPr>
        </p:nvSpPr>
        <p:spPr>
          <a:xfrm>
            <a:off x="511176" y="866273"/>
            <a:ext cx="7966200" cy="632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0" name="Google Shape;290;p47"/>
          <p:cNvSpPr txBox="1">
            <a:spLocks noGrp="1"/>
          </p:cNvSpPr>
          <p:nvPr>
            <p:ph type="body" idx="2"/>
          </p:nvPr>
        </p:nvSpPr>
        <p:spPr>
          <a:xfrm>
            <a:off x="9086849" y="1906311"/>
            <a:ext cx="2679000" cy="417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sz="1800" b="1">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hart title only">
  <p:cSld name="Chart title only">
    <p:spTree>
      <p:nvGrpSpPr>
        <p:cNvPr id="1" name="Shape 291"/>
        <p:cNvGrpSpPr/>
        <p:nvPr/>
      </p:nvGrpSpPr>
      <p:grpSpPr>
        <a:xfrm>
          <a:off x="0" y="0"/>
          <a:ext cx="0" cy="0"/>
          <a:chOff x="0" y="0"/>
          <a:chExt cx="0" cy="0"/>
        </a:xfrm>
      </p:grpSpPr>
      <p:sp>
        <p:nvSpPr>
          <p:cNvPr id="292" name="Google Shape;292;p48"/>
          <p:cNvSpPr/>
          <p:nvPr/>
        </p:nvSpPr>
        <p:spPr>
          <a:xfrm flipH="1">
            <a:off x="8818497" y="0"/>
            <a:ext cx="3373500" cy="6288300"/>
          </a:xfrm>
          <a:prstGeom prst="chevron">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93" name="Google Shape;293;p48"/>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294" name="Google Shape;294;p48"/>
          <p:cNvSpPr txBox="1">
            <a:spLocks noGrp="1"/>
          </p:cNvSpPr>
          <p:nvPr>
            <p:ph type="ctrTitle"/>
          </p:nvPr>
        </p:nvSpPr>
        <p:spPr>
          <a:xfrm>
            <a:off x="511175" y="461016"/>
            <a:ext cx="7881300"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48"/>
          <p:cNvSpPr txBox="1">
            <a:spLocks noGrp="1"/>
          </p:cNvSpPr>
          <p:nvPr>
            <p:ph type="body" idx="1"/>
          </p:nvPr>
        </p:nvSpPr>
        <p:spPr>
          <a:xfrm>
            <a:off x="9086849" y="1906311"/>
            <a:ext cx="2679000" cy="417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980"/>
              <a:buNone/>
              <a:defRPr sz="1800" b="1">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hart wide title and subtitle">
  <p:cSld name="Chart wide title and subtitle">
    <p:spTree>
      <p:nvGrpSpPr>
        <p:cNvPr id="1" name="Shape 296"/>
        <p:cNvGrpSpPr/>
        <p:nvPr/>
      </p:nvGrpSpPr>
      <p:grpSpPr>
        <a:xfrm>
          <a:off x="0" y="0"/>
          <a:ext cx="0" cy="0"/>
          <a:chOff x="0" y="0"/>
          <a:chExt cx="0" cy="0"/>
        </a:xfrm>
      </p:grpSpPr>
      <p:sp>
        <p:nvSpPr>
          <p:cNvPr id="297" name="Google Shape;297;p49"/>
          <p:cNvSpPr txBox="1">
            <a:spLocks noGrp="1"/>
          </p:cNvSpPr>
          <p:nvPr>
            <p:ph type="ctrTitle"/>
          </p:nvPr>
        </p:nvSpPr>
        <p:spPr>
          <a:xfrm>
            <a:off x="511175" y="461016"/>
            <a:ext cx="7388400"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49"/>
          <p:cNvSpPr txBox="1">
            <a:spLocks noGrp="1"/>
          </p:cNvSpPr>
          <p:nvPr>
            <p:ph type="body" idx="1"/>
          </p:nvPr>
        </p:nvSpPr>
        <p:spPr>
          <a:xfrm>
            <a:off x="511176" y="866273"/>
            <a:ext cx="7468200" cy="870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49"/>
          <p:cNvSpPr/>
          <p:nvPr/>
        </p:nvSpPr>
        <p:spPr>
          <a:xfrm flipH="1">
            <a:off x="7979098" y="0"/>
            <a:ext cx="4212900" cy="628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0" name="Google Shape;300;p49"/>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301" name="Google Shape;301;p49"/>
          <p:cNvSpPr txBox="1">
            <a:spLocks noGrp="1"/>
          </p:cNvSpPr>
          <p:nvPr>
            <p:ph type="body" idx="2"/>
          </p:nvPr>
        </p:nvSpPr>
        <p:spPr>
          <a:xfrm>
            <a:off x="8298325" y="1736725"/>
            <a:ext cx="3327300" cy="417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lt1"/>
              </a:buClr>
              <a:buSzPts val="1980"/>
              <a:buNone/>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rt wide title only">
  <p:cSld name="Chart wide title only">
    <p:spTree>
      <p:nvGrpSpPr>
        <p:cNvPr id="1" name="Shape 302"/>
        <p:cNvGrpSpPr/>
        <p:nvPr/>
      </p:nvGrpSpPr>
      <p:grpSpPr>
        <a:xfrm>
          <a:off x="0" y="0"/>
          <a:ext cx="0" cy="0"/>
          <a:chOff x="0" y="0"/>
          <a:chExt cx="0" cy="0"/>
        </a:xfrm>
      </p:grpSpPr>
      <p:sp>
        <p:nvSpPr>
          <p:cNvPr id="303" name="Google Shape;303;p50"/>
          <p:cNvSpPr txBox="1">
            <a:spLocks noGrp="1"/>
          </p:cNvSpPr>
          <p:nvPr>
            <p:ph type="ctrTitle"/>
          </p:nvPr>
        </p:nvSpPr>
        <p:spPr>
          <a:xfrm>
            <a:off x="511175" y="461015"/>
            <a:ext cx="7383600" cy="116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50"/>
          <p:cNvSpPr/>
          <p:nvPr/>
        </p:nvSpPr>
        <p:spPr>
          <a:xfrm flipH="1">
            <a:off x="7979098" y="0"/>
            <a:ext cx="4212900" cy="628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5" name="Google Shape;305;p50"/>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306" name="Google Shape;306;p50"/>
          <p:cNvSpPr txBox="1">
            <a:spLocks noGrp="1"/>
          </p:cNvSpPr>
          <p:nvPr>
            <p:ph type="body" idx="1"/>
          </p:nvPr>
        </p:nvSpPr>
        <p:spPr>
          <a:xfrm>
            <a:off x="8298325" y="1736725"/>
            <a:ext cx="3327300" cy="4173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lt1"/>
              </a:buClr>
              <a:buSzPts val="1980"/>
              <a:buNone/>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Articles with slide title">
  <p:cSld name="Articles with slide title">
    <p:spTree>
      <p:nvGrpSpPr>
        <p:cNvPr id="1" name="Shape 307"/>
        <p:cNvGrpSpPr/>
        <p:nvPr/>
      </p:nvGrpSpPr>
      <p:grpSpPr>
        <a:xfrm>
          <a:off x="0" y="0"/>
          <a:ext cx="0" cy="0"/>
          <a:chOff x="0" y="0"/>
          <a:chExt cx="0" cy="0"/>
        </a:xfrm>
      </p:grpSpPr>
      <p:sp>
        <p:nvSpPr>
          <p:cNvPr id="308" name="Google Shape;308;p51"/>
          <p:cNvSpPr txBox="1">
            <a:spLocks noGrp="1"/>
          </p:cNvSpPr>
          <p:nvPr>
            <p:ph type="title"/>
          </p:nvPr>
        </p:nvSpPr>
        <p:spPr>
          <a:xfrm>
            <a:off x="511175" y="461017"/>
            <a:ext cx="9720000" cy="408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09" name="Google Shape;309;p51"/>
          <p:cNvGrpSpPr/>
          <p:nvPr/>
        </p:nvGrpSpPr>
        <p:grpSpPr>
          <a:xfrm>
            <a:off x="931260" y="938255"/>
            <a:ext cx="10094185" cy="7730459"/>
            <a:chOff x="2285388" y="1687507"/>
            <a:chExt cx="6026739" cy="5817187"/>
          </a:xfrm>
        </p:grpSpPr>
        <p:sp>
          <p:nvSpPr>
            <p:cNvPr id="310" name="Google Shape;310;p51"/>
            <p:cNvSpPr/>
            <p:nvPr/>
          </p:nvSpPr>
          <p:spPr>
            <a:xfrm>
              <a:off x="2893668" y="1830721"/>
              <a:ext cx="5418459" cy="5099512"/>
            </a:xfrm>
            <a:custGeom>
              <a:avLst/>
              <a:gdLst/>
              <a:ahLst/>
              <a:cxnLst/>
              <a:rect l="l" t="t" r="r" b="b"/>
              <a:pathLst>
                <a:path w="5418459" h="5099512" extrusionOk="0">
                  <a:moveTo>
                    <a:pt x="410360" y="0"/>
                  </a:moveTo>
                  <a:lnTo>
                    <a:pt x="5418459" y="403004"/>
                  </a:lnTo>
                  <a:lnTo>
                    <a:pt x="5040529" y="5099512"/>
                  </a:lnTo>
                  <a:lnTo>
                    <a:pt x="0" y="5099512"/>
                  </a:lnTo>
                  <a:lnTo>
                    <a:pt x="410360" y="0"/>
                  </a:lnTo>
                  <a:close/>
                </a:path>
              </a:pathLst>
            </a:custGeom>
            <a:solidFill>
              <a:srgbClr val="D8D8D8"/>
            </a:solidFill>
            <a:ln w="9525" cap="flat" cmpd="sng">
              <a:solidFill>
                <a:srgbClr val="7F7F7F"/>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51"/>
            <p:cNvSpPr/>
            <p:nvPr/>
          </p:nvSpPr>
          <p:spPr>
            <a:xfrm rot="-410920">
              <a:off x="2582738" y="1957576"/>
              <a:ext cx="4845330" cy="5277048"/>
            </a:xfrm>
            <a:custGeom>
              <a:avLst/>
              <a:gdLst/>
              <a:ahLst/>
              <a:cxnLst/>
              <a:rect l="l" t="t" r="r" b="b"/>
              <a:pathLst>
                <a:path w="5024289" h="5319693" extrusionOk="0">
                  <a:moveTo>
                    <a:pt x="5024289" y="0"/>
                  </a:moveTo>
                  <a:lnTo>
                    <a:pt x="5024289" y="5319693"/>
                  </a:lnTo>
                  <a:lnTo>
                    <a:pt x="0" y="4719432"/>
                  </a:lnTo>
                  <a:lnTo>
                    <a:pt x="0" y="0"/>
                  </a:lnTo>
                  <a:lnTo>
                    <a:pt x="5024289" y="0"/>
                  </a:lnTo>
                  <a:close/>
                </a:path>
              </a:pathLst>
            </a:custGeom>
            <a:solidFill>
              <a:srgbClr val="F2F2F2"/>
            </a:solidFill>
            <a:ln w="9525" cap="flat" cmpd="sng">
              <a:solidFill>
                <a:srgbClr val="7F7F7F"/>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311142"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767676"/>
                </a:solidFill>
                <a:latin typeface="Arial"/>
                <a:ea typeface="Arial"/>
                <a:cs typeface="Arial"/>
                <a:sym typeface="Arial"/>
              </a:endParaRPr>
            </a:p>
          </p:txBody>
        </p:sp>
        <p:sp>
          <p:nvSpPr>
            <p:cNvPr id="312" name="Google Shape;312;p51"/>
            <p:cNvSpPr/>
            <p:nvPr/>
          </p:nvSpPr>
          <p:spPr>
            <a:xfrm>
              <a:off x="2819978" y="1931136"/>
              <a:ext cx="5024400" cy="4999200"/>
            </a:xfrm>
            <a:prstGeom prst="rect">
              <a:avLst/>
            </a:prstGeom>
            <a:solidFill>
              <a:schemeClr val="lt1"/>
            </a:solidFill>
            <a:ln w="9525" cap="flat" cmpd="sng">
              <a:solidFill>
                <a:srgbClr val="7F7F7F"/>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311142"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767676"/>
                </a:solidFill>
                <a:latin typeface="Arial"/>
                <a:ea typeface="Arial"/>
                <a:cs typeface="Arial"/>
                <a:sym typeface="Arial"/>
              </a:endParaRPr>
            </a:p>
          </p:txBody>
        </p:sp>
      </p:grpSp>
      <p:sp>
        <p:nvSpPr>
          <p:cNvPr id="313" name="Google Shape;313;p51"/>
          <p:cNvSpPr txBox="1">
            <a:spLocks noGrp="1"/>
          </p:cNvSpPr>
          <p:nvPr>
            <p:ph type="body" idx="1"/>
          </p:nvPr>
        </p:nvSpPr>
        <p:spPr>
          <a:xfrm>
            <a:off x="2883439" y="6361219"/>
            <a:ext cx="6048900" cy="26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200"/>
              </a:spcBef>
              <a:spcAft>
                <a:spcPts val="0"/>
              </a:spcAft>
              <a:buSzPts val="880"/>
              <a:buNone/>
              <a:defRPr sz="800">
                <a:solidFill>
                  <a:srgbClr val="606060"/>
                </a:solidFil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Title only Cardiac">
  <p:cSld name="Divider Title only Cardiac">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39" name="Google Shape;39;p6"/>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40" name="Google Shape;40;p6"/>
          <p:cNvPicPr preferRelativeResize="0"/>
          <p:nvPr/>
        </p:nvPicPr>
        <p:blipFill rotWithShape="1">
          <a:blip r:embed="rId3">
            <a:alphaModFix/>
          </a:blip>
          <a:srcRect/>
          <a:stretch/>
        </p:blipFill>
        <p:spPr>
          <a:xfrm>
            <a:off x="10970046" y="187811"/>
            <a:ext cx="643545" cy="334269"/>
          </a:xfrm>
          <a:prstGeom prst="rect">
            <a:avLst/>
          </a:prstGeom>
          <a:noFill/>
          <a:ln>
            <a:noFill/>
          </a:ln>
        </p:spPr>
      </p:pic>
      <p:pic>
        <p:nvPicPr>
          <p:cNvPr id="41" name="Google Shape;41;p6"/>
          <p:cNvPicPr preferRelativeResize="0"/>
          <p:nvPr/>
        </p:nvPicPr>
        <p:blipFill rotWithShape="1">
          <a:blip r:embed="rId4">
            <a:alphaModFix/>
          </a:blip>
          <a:srcRect/>
          <a:stretch/>
        </p:blipFill>
        <p:spPr>
          <a:xfrm>
            <a:off x="0" y="0"/>
            <a:ext cx="12192000" cy="6291072"/>
          </a:xfrm>
          <a:prstGeom prst="rect">
            <a:avLst/>
          </a:prstGeom>
          <a:noFill/>
          <a:ln>
            <a:noFill/>
          </a:ln>
        </p:spPr>
      </p:pic>
      <p:sp>
        <p:nvSpPr>
          <p:cNvPr id="42" name="Google Shape;42;p6"/>
          <p:cNvSpPr/>
          <p:nvPr/>
        </p:nvSpPr>
        <p:spPr>
          <a:xfrm>
            <a:off x="0" y="6286501"/>
            <a:ext cx="12192000" cy="571499"/>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3" name="Google Shape;43;p6"/>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44" name="Google Shape;44;p6"/>
          <p:cNvSpPr/>
          <p:nvPr/>
        </p:nvSpPr>
        <p:spPr>
          <a:xfrm>
            <a:off x="5123112" y="4878826"/>
            <a:ext cx="1398906" cy="1206100"/>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alpha val="33333"/>
            </a:schemeClr>
          </a:solidFill>
          <a:ln>
            <a:noFill/>
          </a:ln>
        </p:spPr>
        <p:txBody>
          <a:bodyPr spcFirstLastPara="1" wrap="square" lIns="354425" tIns="372875" rIns="354425" bIns="372875" anchor="ctr" anchorCtr="0">
            <a:noAutofit/>
          </a:bodyPr>
          <a:lstStyle/>
          <a:p>
            <a:pPr marL="0" marR="0" lvl="0" indent="0" algn="ctr" rtl="0">
              <a:lnSpc>
                <a:spcPct val="90000"/>
              </a:lnSpc>
              <a:spcBef>
                <a:spcPts val="0"/>
              </a:spcBef>
              <a:spcAft>
                <a:spcPts val="0"/>
              </a:spcAft>
              <a:buClr>
                <a:schemeClr val="dk1"/>
              </a:buClr>
              <a:buSzPts val="5300"/>
              <a:buFont typeface="Arial"/>
              <a:buNone/>
            </a:pPr>
            <a:endParaRPr sz="5300" b="0" i="0" u="none" strike="noStrike" cap="none">
              <a:solidFill>
                <a:schemeClr val="dk1"/>
              </a:solidFill>
              <a:latin typeface="Arial"/>
              <a:ea typeface="Arial"/>
              <a:cs typeface="Arial"/>
              <a:sym typeface="Arial"/>
            </a:endParaRPr>
          </a:p>
        </p:txBody>
      </p:sp>
      <p:sp>
        <p:nvSpPr>
          <p:cNvPr id="45" name="Google Shape;45;p6"/>
          <p:cNvSpPr/>
          <p:nvPr/>
        </p:nvSpPr>
        <p:spPr>
          <a:xfrm>
            <a:off x="5866087" y="5630341"/>
            <a:ext cx="1092367" cy="941810"/>
          </a:xfrm>
          <a:prstGeom prst="hexagon">
            <a:avLst>
              <a:gd name="adj" fmla="val 25000"/>
              <a:gd name="vf" fmla="val 115470"/>
            </a:avLst>
          </a:prstGeom>
          <a:solidFill>
            <a:schemeClr val="accent2">
              <a:alpha val="2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 name="Google Shape;46;p6"/>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47" name="Google Shape;47;p6"/>
          <p:cNvSpPr txBox="1">
            <a:spLocks noGrp="1"/>
          </p:cNvSpPr>
          <p:nvPr>
            <p:ph type="title"/>
          </p:nvPr>
        </p:nvSpPr>
        <p:spPr>
          <a:xfrm>
            <a:off x="6591156" y="3444867"/>
            <a:ext cx="4925341" cy="1899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400"/>
              <a:buFont typeface="Arial"/>
              <a:buNone/>
              <a:defRPr sz="3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314"/>
        <p:cNvGrpSpPr/>
        <p:nvPr/>
      </p:nvGrpSpPr>
      <p:grpSpPr>
        <a:xfrm>
          <a:off x="0" y="0"/>
          <a:ext cx="0" cy="0"/>
          <a:chOff x="0" y="0"/>
          <a:chExt cx="0" cy="0"/>
        </a:xfrm>
      </p:grpSpPr>
      <p:pic>
        <p:nvPicPr>
          <p:cNvPr id="315" name="Google Shape;315;p52"/>
          <p:cNvPicPr preferRelativeResize="0"/>
          <p:nvPr/>
        </p:nvPicPr>
        <p:blipFill rotWithShape="1">
          <a:blip r:embed="rId2">
            <a:alphaModFix/>
          </a:blip>
          <a:srcRect/>
          <a:stretch/>
        </p:blipFill>
        <p:spPr>
          <a:xfrm>
            <a:off x="11122446" y="340211"/>
            <a:ext cx="643545" cy="334269"/>
          </a:xfrm>
          <a:prstGeom prst="rect">
            <a:avLst/>
          </a:prstGeom>
          <a:noFill/>
          <a:ln>
            <a:noFill/>
          </a:ln>
        </p:spPr>
      </p:pic>
      <p:pic>
        <p:nvPicPr>
          <p:cNvPr id="316" name="Google Shape;316;p5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7" name="Google Shape;317;p52"/>
          <p:cNvSpPr/>
          <p:nvPr/>
        </p:nvSpPr>
        <p:spPr>
          <a:xfrm>
            <a:off x="0" y="346873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THANK YOU</a:t>
            </a:r>
            <a:endParaRPr sz="4000" b="0" i="0" u="none" strike="noStrike" cap="none">
              <a:solidFill>
                <a:schemeClr val="lt1"/>
              </a:solidFill>
              <a:latin typeface="Arial"/>
              <a:ea typeface="Arial"/>
              <a:cs typeface="Arial"/>
              <a:sym typeface="Arial"/>
            </a:endParaRPr>
          </a:p>
        </p:txBody>
      </p:sp>
      <p:pic>
        <p:nvPicPr>
          <p:cNvPr id="318" name="Google Shape;318;p52"/>
          <p:cNvPicPr preferRelativeResize="0"/>
          <p:nvPr/>
        </p:nvPicPr>
        <p:blipFill rotWithShape="1">
          <a:blip r:embed="rId4">
            <a:alphaModFix/>
          </a:blip>
          <a:srcRect/>
          <a:stretch/>
        </p:blipFill>
        <p:spPr>
          <a:xfrm>
            <a:off x="5748528" y="2893311"/>
            <a:ext cx="694944" cy="362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1b - Alternative cover">
  <p:cSld name="TITLE_1">
    <p:bg>
      <p:bgPr>
        <a:solidFill>
          <a:srgbClr val="F5F5F2"/>
        </a:solidFill>
        <a:effectLst/>
      </p:bgPr>
    </p:bg>
    <p:spTree>
      <p:nvGrpSpPr>
        <p:cNvPr id="1" name="Shape 325"/>
        <p:cNvGrpSpPr/>
        <p:nvPr/>
      </p:nvGrpSpPr>
      <p:grpSpPr>
        <a:xfrm>
          <a:off x="0" y="0"/>
          <a:ext cx="0" cy="0"/>
          <a:chOff x="0" y="0"/>
          <a:chExt cx="0" cy="0"/>
        </a:xfrm>
      </p:grpSpPr>
      <p:sp>
        <p:nvSpPr>
          <p:cNvPr id="326" name="Google Shape;326;p54"/>
          <p:cNvSpPr/>
          <p:nvPr/>
        </p:nvSpPr>
        <p:spPr>
          <a:xfrm>
            <a:off x="-100" y="-4500"/>
            <a:ext cx="12192000" cy="6867300"/>
          </a:xfrm>
          <a:prstGeom prst="rect">
            <a:avLst/>
          </a:prstGeom>
          <a:solidFill>
            <a:srgbClr val="F5F5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27" name="Google Shape;327;p54"/>
          <p:cNvSpPr txBox="1"/>
          <p:nvPr/>
        </p:nvSpPr>
        <p:spPr>
          <a:xfrm>
            <a:off x="761933" y="3191644"/>
            <a:ext cx="8733300" cy="58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706B69"/>
              </a:solidFill>
              <a:latin typeface="Arial"/>
              <a:ea typeface="Arial"/>
              <a:cs typeface="Arial"/>
              <a:sym typeface="Arial"/>
            </a:endParaRPr>
          </a:p>
        </p:txBody>
      </p:sp>
      <p:sp>
        <p:nvSpPr>
          <p:cNvPr id="328" name="Google Shape;328;p54"/>
          <p:cNvSpPr txBox="1">
            <a:spLocks noGrp="1"/>
          </p:cNvSpPr>
          <p:nvPr>
            <p:ph type="subTitle" idx="1"/>
          </p:nvPr>
        </p:nvSpPr>
        <p:spPr>
          <a:xfrm>
            <a:off x="761933" y="3191644"/>
            <a:ext cx="8733300" cy="585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a:endParaRPr/>
          </a:p>
        </p:txBody>
      </p:sp>
      <p:sp>
        <p:nvSpPr>
          <p:cNvPr id="329" name="Google Shape;329;p54"/>
          <p:cNvSpPr txBox="1">
            <a:spLocks noGrp="1"/>
          </p:cNvSpPr>
          <p:nvPr>
            <p:ph type="ctrTitle"/>
          </p:nvPr>
        </p:nvSpPr>
        <p:spPr>
          <a:xfrm>
            <a:off x="761933" y="781967"/>
            <a:ext cx="9302400" cy="22608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2900"/>
              <a:buNone/>
              <a:defRPr/>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endParaRPr/>
          </a:p>
        </p:txBody>
      </p:sp>
      <p:cxnSp>
        <p:nvCxnSpPr>
          <p:cNvPr id="330" name="Google Shape;330;p54"/>
          <p:cNvCxnSpPr/>
          <p:nvPr/>
        </p:nvCxnSpPr>
        <p:spPr>
          <a:xfrm flipH="1">
            <a:off x="7544233" y="1506700"/>
            <a:ext cx="4658400" cy="5392500"/>
          </a:xfrm>
          <a:prstGeom prst="straightConnector1">
            <a:avLst/>
          </a:prstGeom>
          <a:noFill/>
          <a:ln w="9525" cap="flat" cmpd="sng">
            <a:solidFill>
              <a:schemeClr val="dk1"/>
            </a:solidFill>
            <a:prstDash val="solid"/>
            <a:round/>
            <a:headEnd type="none" w="sm" len="sm"/>
            <a:tailEnd type="none" w="sm" len="sm"/>
          </a:ln>
        </p:spPr>
      </p:cxnSp>
      <p:pic>
        <p:nvPicPr>
          <p:cNvPr id="331" name="Google Shape;331;p54"/>
          <p:cNvPicPr preferRelativeResize="0"/>
          <p:nvPr/>
        </p:nvPicPr>
        <p:blipFill rotWithShape="1">
          <a:blip r:embed="rId2">
            <a:alphaModFix/>
          </a:blip>
          <a:srcRect/>
          <a:stretch/>
        </p:blipFill>
        <p:spPr>
          <a:xfrm>
            <a:off x="11051509" y="353079"/>
            <a:ext cx="797400" cy="428900"/>
          </a:xfrm>
          <a:prstGeom prst="rect">
            <a:avLst/>
          </a:prstGeom>
          <a:noFill/>
          <a:ln>
            <a:noFill/>
          </a:ln>
        </p:spPr>
      </p:pic>
      <p:sp>
        <p:nvSpPr>
          <p:cNvPr id="332" name="Google Shape;332;p54"/>
          <p:cNvSpPr txBox="1">
            <a:spLocks noGrp="1"/>
          </p:cNvSpPr>
          <p:nvPr>
            <p:ph type="subTitle" idx="2"/>
          </p:nvPr>
        </p:nvSpPr>
        <p:spPr>
          <a:xfrm>
            <a:off x="761933" y="3883065"/>
            <a:ext cx="5993700" cy="69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1pPr>
            <a:lvl2pPr lvl="1"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2pPr>
            <a:lvl3pPr lvl="2"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3pPr>
            <a:lvl4pPr lvl="3"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4pPr>
            <a:lvl5pPr lvl="4"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5pPr>
            <a:lvl6pPr lvl="5"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6pPr>
            <a:lvl7pPr lvl="6"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7pPr>
            <a:lvl8pPr lvl="7"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8pPr>
            <a:lvl9pPr lvl="8"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9pPr>
          </a:lstStyle>
          <a:p>
            <a:endParaRPr/>
          </a:p>
        </p:txBody>
      </p:sp>
      <p:sp>
        <p:nvSpPr>
          <p:cNvPr id="333" name="Google Shape;333;p54"/>
          <p:cNvSpPr txBox="1">
            <a:spLocks noGrp="1"/>
          </p:cNvSpPr>
          <p:nvPr>
            <p:ph type="subTitle" idx="3"/>
          </p:nvPr>
        </p:nvSpPr>
        <p:spPr>
          <a:xfrm>
            <a:off x="8021600" y="6453833"/>
            <a:ext cx="3713100" cy="24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1pPr>
            <a:lvl2pPr lvl="1"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2pPr>
            <a:lvl3pPr lvl="2"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3pPr>
            <a:lvl4pPr lvl="3"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4pPr>
            <a:lvl5pPr lvl="4"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5pPr>
            <a:lvl6pPr lvl="5"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6pPr>
            <a:lvl7pPr lvl="6"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7pPr>
            <a:lvl8pPr lvl="7"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8pPr>
            <a:lvl9pPr lvl="8" algn="r">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4097">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4a - Title and 1 column" type="tx">
  <p:cSld name="TITLE_AND_BODY">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761933" y="576900"/>
            <a:ext cx="9908700" cy="763500"/>
          </a:xfrm>
          <a:prstGeom prst="rect">
            <a:avLst/>
          </a:prstGeom>
          <a:noFill/>
          <a:ln>
            <a:noFill/>
          </a:ln>
        </p:spPr>
        <p:txBody>
          <a:bodyPr spcFirstLastPara="1" wrap="square" lIns="0" tIns="121900" rIns="121900" bIns="121900" anchor="t" anchorCtr="0">
            <a:noAutofit/>
          </a:bodyPr>
          <a:lstStyle>
            <a:lvl1pPr lvl="0" algn="l">
              <a:lnSpc>
                <a:spcPct val="100000"/>
              </a:lnSpc>
              <a:spcBef>
                <a:spcPts val="0"/>
              </a:spcBef>
              <a:spcAft>
                <a:spcPts val="0"/>
              </a:spcAft>
              <a:buSzPts val="2900"/>
              <a:buFont typeface="Arial"/>
              <a:buNone/>
              <a:defRPr sz="2900">
                <a:latin typeface="Arial"/>
                <a:ea typeface="Arial"/>
                <a:cs typeface="Arial"/>
                <a:sym typeface="Arial"/>
              </a:defRPr>
            </a:lvl1pPr>
            <a:lvl2pPr lvl="1" algn="l">
              <a:lnSpc>
                <a:spcPct val="100000"/>
              </a:lnSpc>
              <a:spcBef>
                <a:spcPts val="0"/>
              </a:spcBef>
              <a:spcAft>
                <a:spcPts val="0"/>
              </a:spcAft>
              <a:buClr>
                <a:schemeClr val="dk1"/>
              </a:buClr>
              <a:buSzPts val="3200"/>
              <a:buNone/>
              <a:defRPr>
                <a:solidFill>
                  <a:schemeClr val="dk1"/>
                </a:solidFill>
              </a:defRPr>
            </a:lvl2pPr>
            <a:lvl3pPr lvl="2" algn="l">
              <a:lnSpc>
                <a:spcPct val="100000"/>
              </a:lnSpc>
              <a:spcBef>
                <a:spcPts val="0"/>
              </a:spcBef>
              <a:spcAft>
                <a:spcPts val="0"/>
              </a:spcAft>
              <a:buClr>
                <a:schemeClr val="dk1"/>
              </a:buClr>
              <a:buSzPts val="3200"/>
              <a:buNone/>
              <a:defRPr>
                <a:solidFill>
                  <a:schemeClr val="dk1"/>
                </a:solidFill>
              </a:defRPr>
            </a:lvl3pPr>
            <a:lvl4pPr lvl="3" algn="l">
              <a:lnSpc>
                <a:spcPct val="100000"/>
              </a:lnSpc>
              <a:spcBef>
                <a:spcPts val="0"/>
              </a:spcBef>
              <a:spcAft>
                <a:spcPts val="0"/>
              </a:spcAft>
              <a:buClr>
                <a:schemeClr val="dk1"/>
              </a:buClr>
              <a:buSzPts val="3200"/>
              <a:buNone/>
              <a:defRPr>
                <a:solidFill>
                  <a:schemeClr val="dk1"/>
                </a:solidFill>
              </a:defRPr>
            </a:lvl4pPr>
            <a:lvl5pPr lvl="4" algn="l">
              <a:lnSpc>
                <a:spcPct val="100000"/>
              </a:lnSpc>
              <a:spcBef>
                <a:spcPts val="0"/>
              </a:spcBef>
              <a:spcAft>
                <a:spcPts val="0"/>
              </a:spcAft>
              <a:buClr>
                <a:schemeClr val="dk1"/>
              </a:buClr>
              <a:buSzPts val="3200"/>
              <a:buNone/>
              <a:defRPr>
                <a:solidFill>
                  <a:schemeClr val="dk1"/>
                </a:solidFill>
              </a:defRPr>
            </a:lvl5pPr>
            <a:lvl6pPr lvl="5" algn="l">
              <a:lnSpc>
                <a:spcPct val="100000"/>
              </a:lnSpc>
              <a:spcBef>
                <a:spcPts val="0"/>
              </a:spcBef>
              <a:spcAft>
                <a:spcPts val="0"/>
              </a:spcAft>
              <a:buClr>
                <a:schemeClr val="dk1"/>
              </a:buClr>
              <a:buSzPts val="3200"/>
              <a:buNone/>
              <a:defRPr>
                <a:solidFill>
                  <a:schemeClr val="dk1"/>
                </a:solidFill>
              </a:defRPr>
            </a:lvl6pPr>
            <a:lvl7pPr lvl="6" algn="l">
              <a:lnSpc>
                <a:spcPct val="100000"/>
              </a:lnSpc>
              <a:spcBef>
                <a:spcPts val="0"/>
              </a:spcBef>
              <a:spcAft>
                <a:spcPts val="0"/>
              </a:spcAft>
              <a:buClr>
                <a:schemeClr val="dk1"/>
              </a:buClr>
              <a:buSzPts val="3200"/>
              <a:buNone/>
              <a:defRPr>
                <a:solidFill>
                  <a:schemeClr val="dk1"/>
                </a:solidFill>
              </a:defRPr>
            </a:lvl7pPr>
            <a:lvl8pPr lvl="7" algn="l">
              <a:lnSpc>
                <a:spcPct val="100000"/>
              </a:lnSpc>
              <a:spcBef>
                <a:spcPts val="0"/>
              </a:spcBef>
              <a:spcAft>
                <a:spcPts val="0"/>
              </a:spcAft>
              <a:buClr>
                <a:schemeClr val="dk1"/>
              </a:buClr>
              <a:buSzPts val="3200"/>
              <a:buNone/>
              <a:defRPr>
                <a:solidFill>
                  <a:schemeClr val="dk1"/>
                </a:solidFill>
              </a:defRPr>
            </a:lvl8pPr>
            <a:lvl9pPr lvl="8" algn="l">
              <a:lnSpc>
                <a:spcPct val="100000"/>
              </a:lnSpc>
              <a:spcBef>
                <a:spcPts val="0"/>
              </a:spcBef>
              <a:spcAft>
                <a:spcPts val="0"/>
              </a:spcAft>
              <a:buClr>
                <a:schemeClr val="dk1"/>
              </a:buClr>
              <a:buSzPts val="3200"/>
              <a:buNone/>
              <a:defRPr>
                <a:solidFill>
                  <a:schemeClr val="dk1"/>
                </a:solidFill>
              </a:defRPr>
            </a:lvl9pPr>
          </a:lstStyle>
          <a:p>
            <a:endParaRPr/>
          </a:p>
        </p:txBody>
      </p:sp>
      <p:sp>
        <p:nvSpPr>
          <p:cNvPr id="336" name="Google Shape;336;p55"/>
          <p:cNvSpPr txBox="1">
            <a:spLocks noGrp="1"/>
          </p:cNvSpPr>
          <p:nvPr>
            <p:ph type="subTitle" idx="1"/>
          </p:nvPr>
        </p:nvSpPr>
        <p:spPr>
          <a:xfrm>
            <a:off x="761933" y="962800"/>
            <a:ext cx="9908700" cy="582300"/>
          </a:xfrm>
          <a:prstGeom prst="rect">
            <a:avLst/>
          </a:prstGeom>
          <a:noFill/>
          <a:ln>
            <a:noFill/>
          </a:ln>
        </p:spPr>
        <p:txBody>
          <a:bodyPr spcFirstLastPara="1" wrap="square" lIns="0" tIns="121900" rIns="121900" bIns="121900" anchor="t" anchorCtr="0">
            <a:noAutofit/>
          </a:bodyPr>
          <a:lstStyle>
            <a:lvl1pPr lvl="0" algn="l">
              <a:lnSpc>
                <a:spcPct val="105000"/>
              </a:lnSpc>
              <a:spcBef>
                <a:spcPts val="0"/>
              </a:spcBef>
              <a:spcAft>
                <a:spcPts val="0"/>
              </a:spcAft>
              <a:buClr>
                <a:srgbClr val="706B69"/>
              </a:buClr>
              <a:buSzPts val="2300"/>
              <a:buFont typeface="Arial"/>
              <a:buNone/>
              <a:defRPr sz="23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900"/>
              <a:buNone/>
              <a:defRPr>
                <a:solidFill>
                  <a:schemeClr val="accent3"/>
                </a:solidFill>
              </a:defRPr>
            </a:lvl2pPr>
            <a:lvl3pPr lvl="2" algn="l">
              <a:lnSpc>
                <a:spcPct val="115000"/>
              </a:lnSpc>
              <a:spcBef>
                <a:spcPts val="0"/>
              </a:spcBef>
              <a:spcAft>
                <a:spcPts val="0"/>
              </a:spcAft>
              <a:buClr>
                <a:schemeClr val="accent3"/>
              </a:buClr>
              <a:buSzPts val="1900"/>
              <a:buNone/>
              <a:defRPr>
                <a:solidFill>
                  <a:schemeClr val="accent3"/>
                </a:solidFill>
              </a:defRPr>
            </a:lvl3pPr>
            <a:lvl4pPr lvl="3" algn="l">
              <a:lnSpc>
                <a:spcPct val="115000"/>
              </a:lnSpc>
              <a:spcBef>
                <a:spcPts val="0"/>
              </a:spcBef>
              <a:spcAft>
                <a:spcPts val="0"/>
              </a:spcAft>
              <a:buClr>
                <a:schemeClr val="accent3"/>
              </a:buClr>
              <a:buSzPts val="1900"/>
              <a:buNone/>
              <a:defRPr>
                <a:solidFill>
                  <a:schemeClr val="accent3"/>
                </a:solidFill>
              </a:defRPr>
            </a:lvl4pPr>
            <a:lvl5pPr lvl="4" algn="l">
              <a:lnSpc>
                <a:spcPct val="115000"/>
              </a:lnSpc>
              <a:spcBef>
                <a:spcPts val="0"/>
              </a:spcBef>
              <a:spcAft>
                <a:spcPts val="0"/>
              </a:spcAft>
              <a:buClr>
                <a:schemeClr val="accent3"/>
              </a:buClr>
              <a:buSzPts val="1900"/>
              <a:buNone/>
              <a:defRPr>
                <a:solidFill>
                  <a:schemeClr val="accent3"/>
                </a:solidFill>
              </a:defRPr>
            </a:lvl5pPr>
            <a:lvl6pPr lvl="5" algn="l">
              <a:lnSpc>
                <a:spcPct val="115000"/>
              </a:lnSpc>
              <a:spcBef>
                <a:spcPts val="0"/>
              </a:spcBef>
              <a:spcAft>
                <a:spcPts val="0"/>
              </a:spcAft>
              <a:buClr>
                <a:schemeClr val="accent3"/>
              </a:buClr>
              <a:buSzPts val="1900"/>
              <a:buNone/>
              <a:defRPr>
                <a:solidFill>
                  <a:schemeClr val="accent3"/>
                </a:solidFill>
              </a:defRPr>
            </a:lvl6pPr>
            <a:lvl7pPr lvl="6" algn="l">
              <a:lnSpc>
                <a:spcPct val="115000"/>
              </a:lnSpc>
              <a:spcBef>
                <a:spcPts val="0"/>
              </a:spcBef>
              <a:spcAft>
                <a:spcPts val="0"/>
              </a:spcAft>
              <a:buClr>
                <a:schemeClr val="accent3"/>
              </a:buClr>
              <a:buSzPts val="1900"/>
              <a:buNone/>
              <a:defRPr>
                <a:solidFill>
                  <a:schemeClr val="accent3"/>
                </a:solidFill>
              </a:defRPr>
            </a:lvl7pPr>
            <a:lvl8pPr lvl="7" algn="l">
              <a:lnSpc>
                <a:spcPct val="115000"/>
              </a:lnSpc>
              <a:spcBef>
                <a:spcPts val="0"/>
              </a:spcBef>
              <a:spcAft>
                <a:spcPts val="0"/>
              </a:spcAft>
              <a:buClr>
                <a:schemeClr val="accent3"/>
              </a:buClr>
              <a:buSzPts val="1900"/>
              <a:buNone/>
              <a:defRPr>
                <a:solidFill>
                  <a:schemeClr val="accent3"/>
                </a:solidFill>
              </a:defRPr>
            </a:lvl8pPr>
            <a:lvl9pPr lvl="8" algn="l">
              <a:lnSpc>
                <a:spcPct val="115000"/>
              </a:lnSpc>
              <a:spcBef>
                <a:spcPts val="0"/>
              </a:spcBef>
              <a:spcAft>
                <a:spcPts val="0"/>
              </a:spcAft>
              <a:buClr>
                <a:schemeClr val="accent3"/>
              </a:buClr>
              <a:buSzPts val="1900"/>
              <a:buNone/>
              <a:defRPr>
                <a:solidFill>
                  <a:schemeClr val="accent3"/>
                </a:solidFill>
              </a:defRPr>
            </a:lvl9pPr>
          </a:lstStyle>
          <a:p>
            <a:endParaRPr/>
          </a:p>
        </p:txBody>
      </p:sp>
      <p:sp>
        <p:nvSpPr>
          <p:cNvPr id="337" name="Google Shape;337;p55"/>
          <p:cNvSpPr txBox="1">
            <a:spLocks noGrp="1"/>
          </p:cNvSpPr>
          <p:nvPr>
            <p:ph type="body" idx="2"/>
          </p:nvPr>
        </p:nvSpPr>
        <p:spPr>
          <a:xfrm>
            <a:off x="761933" y="1923567"/>
            <a:ext cx="10972800" cy="4480800"/>
          </a:xfrm>
          <a:prstGeom prst="rect">
            <a:avLst/>
          </a:prstGeom>
          <a:noFill/>
          <a:ln>
            <a:noFill/>
          </a:ln>
        </p:spPr>
        <p:txBody>
          <a:bodyPr spcFirstLastPara="1" wrap="square" lIns="0" tIns="0" rIns="0" bIns="0" anchor="t" anchorCtr="0">
            <a:noAutofit/>
          </a:bodyPr>
          <a:lstStyle>
            <a:lvl1pPr marL="457200" lvl="0" indent="-330200" algn="l">
              <a:lnSpc>
                <a:spcPct val="105000"/>
              </a:lnSpc>
              <a:spcBef>
                <a:spcPts val="500"/>
              </a:spcBef>
              <a:spcAft>
                <a:spcPts val="0"/>
              </a:spcAft>
              <a:buSzPts val="1600"/>
              <a:buChar char="■"/>
              <a:defRPr sz="1900"/>
            </a:lvl1pPr>
            <a:lvl2pPr marL="914400" lvl="1" indent="-330200" algn="l">
              <a:lnSpc>
                <a:spcPct val="105000"/>
              </a:lnSpc>
              <a:spcBef>
                <a:spcPts val="400"/>
              </a:spcBef>
              <a:spcAft>
                <a:spcPts val="0"/>
              </a:spcAft>
              <a:buClr>
                <a:schemeClr val="dk1"/>
              </a:buClr>
              <a:buSzPts val="1600"/>
              <a:buChar char="■"/>
              <a:defRPr/>
            </a:lvl2pPr>
            <a:lvl3pPr marL="1371600" lvl="2" indent="-330200" algn="l">
              <a:lnSpc>
                <a:spcPct val="100000"/>
              </a:lnSpc>
              <a:spcBef>
                <a:spcPts val="400"/>
              </a:spcBef>
              <a:spcAft>
                <a:spcPts val="0"/>
              </a:spcAft>
              <a:buSzPts val="1600"/>
              <a:buChar char="■"/>
              <a:defRPr/>
            </a:lvl3pPr>
            <a:lvl4pPr marL="1828800" lvl="3" indent="-330200" algn="l">
              <a:lnSpc>
                <a:spcPct val="100000"/>
              </a:lnSpc>
              <a:spcBef>
                <a:spcPts val="0"/>
              </a:spcBef>
              <a:spcAft>
                <a:spcPts val="0"/>
              </a:spcAft>
              <a:buClr>
                <a:schemeClr val="dk1"/>
              </a:buClr>
              <a:buSzPts val="1600"/>
              <a:buChar char="■"/>
              <a:defRPr/>
            </a:lvl4pPr>
            <a:lvl5pPr marL="2286000" lvl="4" indent="-330200" algn="l">
              <a:lnSpc>
                <a:spcPct val="100000"/>
              </a:lnSpc>
              <a:spcBef>
                <a:spcPts val="0"/>
              </a:spcBef>
              <a:spcAft>
                <a:spcPts val="0"/>
              </a:spcAft>
              <a:buClr>
                <a:schemeClr val="dk1"/>
              </a:buClr>
              <a:buSzPts val="1600"/>
              <a:buChar char="■"/>
              <a:defRPr/>
            </a:lvl5pPr>
            <a:lvl6pPr marL="2743200" lvl="5" indent="-330200" algn="l">
              <a:lnSpc>
                <a:spcPct val="100000"/>
              </a:lnSpc>
              <a:spcBef>
                <a:spcPts val="0"/>
              </a:spcBef>
              <a:spcAft>
                <a:spcPts val="0"/>
              </a:spcAft>
              <a:buClr>
                <a:schemeClr val="dk1"/>
              </a:buClr>
              <a:buSzPts val="1600"/>
              <a:buChar char="■"/>
              <a:defRPr/>
            </a:lvl6pPr>
            <a:lvl7pPr marL="3200400" lvl="6" indent="-330200" algn="l">
              <a:lnSpc>
                <a:spcPct val="100000"/>
              </a:lnSpc>
              <a:spcBef>
                <a:spcPts val="0"/>
              </a:spcBef>
              <a:spcAft>
                <a:spcPts val="0"/>
              </a:spcAft>
              <a:buClr>
                <a:schemeClr val="dk1"/>
              </a:buClr>
              <a:buSzPts val="1600"/>
              <a:buChar char="■"/>
              <a:defRPr/>
            </a:lvl7pPr>
            <a:lvl8pPr marL="3657600" lvl="7" indent="-330200" algn="l">
              <a:lnSpc>
                <a:spcPct val="100000"/>
              </a:lnSpc>
              <a:spcBef>
                <a:spcPts val="0"/>
              </a:spcBef>
              <a:spcAft>
                <a:spcPts val="0"/>
              </a:spcAft>
              <a:buClr>
                <a:schemeClr val="dk1"/>
              </a:buClr>
              <a:buSzPts val="1600"/>
              <a:buChar char="■"/>
              <a:defRPr/>
            </a:lvl8pPr>
            <a:lvl9pPr marL="4114800" lvl="8" indent="-330200" algn="l">
              <a:lnSpc>
                <a:spcPct val="100000"/>
              </a:lnSpc>
              <a:spcBef>
                <a:spcPts val="0"/>
              </a:spcBef>
              <a:spcAft>
                <a:spcPts val="0"/>
              </a:spcAft>
              <a:buClr>
                <a:schemeClr val="dk1"/>
              </a:buClr>
              <a:buSzPts val="16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1a - Cover">
  <p:cSld name="TITLE_2_1">
    <p:bg>
      <p:bgPr>
        <a:solidFill>
          <a:srgbClr val="F5F5F2"/>
        </a:solidFill>
        <a:effectLst/>
      </p:bgPr>
    </p:bg>
    <p:spTree>
      <p:nvGrpSpPr>
        <p:cNvPr id="1" name="Shape 338"/>
        <p:cNvGrpSpPr/>
        <p:nvPr/>
      </p:nvGrpSpPr>
      <p:grpSpPr>
        <a:xfrm>
          <a:off x="0" y="0"/>
          <a:ext cx="0" cy="0"/>
          <a:chOff x="0" y="0"/>
          <a:chExt cx="0" cy="0"/>
        </a:xfrm>
      </p:grpSpPr>
      <p:sp>
        <p:nvSpPr>
          <p:cNvPr id="339" name="Google Shape;339;p56"/>
          <p:cNvSpPr/>
          <p:nvPr/>
        </p:nvSpPr>
        <p:spPr>
          <a:xfrm>
            <a:off x="-100" y="-4500"/>
            <a:ext cx="12192000" cy="6867300"/>
          </a:xfrm>
          <a:prstGeom prst="rect">
            <a:avLst/>
          </a:prstGeom>
          <a:solidFill>
            <a:srgbClr val="F5F5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40" name="Google Shape;340;p56"/>
          <p:cNvSpPr txBox="1">
            <a:spLocks noGrp="1"/>
          </p:cNvSpPr>
          <p:nvPr>
            <p:ph type="ctrTitle"/>
          </p:nvPr>
        </p:nvSpPr>
        <p:spPr>
          <a:xfrm>
            <a:off x="6096000" y="1859735"/>
            <a:ext cx="5638800" cy="21084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2900"/>
              <a:buNone/>
              <a:defRPr/>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endParaRPr/>
          </a:p>
        </p:txBody>
      </p:sp>
      <p:sp>
        <p:nvSpPr>
          <p:cNvPr id="341" name="Google Shape;341;p56"/>
          <p:cNvSpPr txBox="1">
            <a:spLocks noGrp="1"/>
          </p:cNvSpPr>
          <p:nvPr>
            <p:ph type="subTitle" idx="1"/>
          </p:nvPr>
        </p:nvSpPr>
        <p:spPr>
          <a:xfrm>
            <a:off x="6096133" y="4053377"/>
            <a:ext cx="5638800" cy="55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a:endParaRPr/>
          </a:p>
        </p:txBody>
      </p:sp>
      <p:sp>
        <p:nvSpPr>
          <p:cNvPr id="342" name="Google Shape;342;p56"/>
          <p:cNvSpPr>
            <a:spLocks noGrp="1"/>
          </p:cNvSpPr>
          <p:nvPr>
            <p:ph type="pic" idx="2"/>
          </p:nvPr>
        </p:nvSpPr>
        <p:spPr>
          <a:xfrm>
            <a:off x="0" y="-4600"/>
            <a:ext cx="5502900" cy="6867300"/>
          </a:xfrm>
          <a:prstGeom prst="rect">
            <a:avLst/>
          </a:prstGeom>
          <a:noFill/>
          <a:ln>
            <a:noFill/>
          </a:ln>
        </p:spPr>
      </p:sp>
      <p:pic>
        <p:nvPicPr>
          <p:cNvPr id="343" name="Google Shape;343;p56"/>
          <p:cNvPicPr preferRelativeResize="0"/>
          <p:nvPr/>
        </p:nvPicPr>
        <p:blipFill rotWithShape="1">
          <a:blip r:embed="rId2">
            <a:alphaModFix/>
          </a:blip>
          <a:srcRect/>
          <a:stretch/>
        </p:blipFill>
        <p:spPr>
          <a:xfrm>
            <a:off x="11051509" y="353079"/>
            <a:ext cx="797400" cy="428900"/>
          </a:xfrm>
          <a:prstGeom prst="rect">
            <a:avLst/>
          </a:prstGeom>
          <a:noFill/>
          <a:ln>
            <a:noFill/>
          </a:ln>
        </p:spPr>
      </p:pic>
      <p:sp>
        <p:nvSpPr>
          <p:cNvPr id="344" name="Google Shape;344;p56"/>
          <p:cNvSpPr txBox="1">
            <a:spLocks noGrp="1"/>
          </p:cNvSpPr>
          <p:nvPr>
            <p:ph type="subTitle" idx="3"/>
          </p:nvPr>
        </p:nvSpPr>
        <p:spPr>
          <a:xfrm>
            <a:off x="6096133" y="4723523"/>
            <a:ext cx="5638800" cy="69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1pPr>
            <a:lvl2pPr lvl="1"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2pPr>
            <a:lvl3pPr lvl="2"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3pPr>
            <a:lvl4pPr lvl="3"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4pPr>
            <a:lvl5pPr lvl="4"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5pPr>
            <a:lvl6pPr lvl="5"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6pPr>
            <a:lvl7pPr lvl="6"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7pPr>
            <a:lvl8pPr lvl="7"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8pPr>
            <a:lvl9pPr lvl="8"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9pPr>
          </a:lstStyle>
          <a:p>
            <a:endParaRPr/>
          </a:p>
        </p:txBody>
      </p:sp>
      <p:sp>
        <p:nvSpPr>
          <p:cNvPr id="345" name="Google Shape;345;p56"/>
          <p:cNvSpPr txBox="1">
            <a:spLocks noGrp="1"/>
          </p:cNvSpPr>
          <p:nvPr>
            <p:ph type="subTitle" idx="4"/>
          </p:nvPr>
        </p:nvSpPr>
        <p:spPr>
          <a:xfrm>
            <a:off x="6096133" y="6462379"/>
            <a:ext cx="5638800" cy="24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1pPr>
            <a:lvl2pPr lvl="1"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2pPr>
            <a:lvl3pPr lvl="2"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3pPr>
            <a:lvl4pPr lvl="3"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4pPr>
            <a:lvl5pPr lvl="4"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5pPr>
            <a:lvl6pPr lvl="5"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6pPr>
            <a:lvl7pPr lvl="6"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7pPr>
            <a:lvl8pPr lvl="7"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8pPr>
            <a:lvl9pPr lvl="8" algn="l">
              <a:lnSpc>
                <a:spcPct val="100000"/>
              </a:lnSpc>
              <a:spcBef>
                <a:spcPts val="0"/>
              </a:spcBef>
              <a:spcAft>
                <a:spcPts val="0"/>
              </a:spcAft>
              <a:buClr>
                <a:srgbClr val="000000"/>
              </a:buClr>
              <a:buSzPts val="1500"/>
              <a:buFont typeface="Arial"/>
              <a:buNone/>
              <a:defRPr sz="1500">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3840">
          <p15:clr>
            <a:srgbClr val="FA7B17"/>
          </p15:clr>
        </p15:guide>
        <p15:guide id="2" orient="horz" pos="4097">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0 - Blank" type="title">
  <p:cSld name="TITLE">
    <p:bg>
      <p:bgPr>
        <a:solidFill>
          <a:srgbClr val="000000">
            <a:alpha val="0"/>
          </a:srgbClr>
        </a:solidFill>
        <a:effectLst/>
      </p:bgPr>
    </p:bg>
    <p:spTree>
      <p:nvGrpSpPr>
        <p:cNvPr id="1" name="Shape 34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20">
          <p15:clr>
            <a:srgbClr val="FA7B17"/>
          </p15:clr>
        </p15:guide>
        <p15:guide id="2" pos="7392">
          <p15:clr>
            <a:srgbClr val="FA7B17"/>
          </p15:clr>
        </p15:guide>
        <p15:guide id="3" orient="horz" pos="4100">
          <p15:clr>
            <a:srgbClr val="FA7B17"/>
          </p15:clr>
        </p15:guide>
        <p15:guide id="4" pos="480">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4b - Title and 1 column with picture">
  <p:cSld name="TITLE_AND_BODY_4_1">
    <p:spTree>
      <p:nvGrpSpPr>
        <p:cNvPr id="1" name="Shape 347"/>
        <p:cNvGrpSpPr/>
        <p:nvPr/>
      </p:nvGrpSpPr>
      <p:grpSpPr>
        <a:xfrm>
          <a:off x="0" y="0"/>
          <a:ext cx="0" cy="0"/>
          <a:chOff x="0" y="0"/>
          <a:chExt cx="0" cy="0"/>
        </a:xfrm>
      </p:grpSpPr>
      <p:sp>
        <p:nvSpPr>
          <p:cNvPr id="348" name="Google Shape;348;p58"/>
          <p:cNvSpPr>
            <a:spLocks noGrp="1"/>
          </p:cNvSpPr>
          <p:nvPr>
            <p:ph type="pic" idx="2"/>
          </p:nvPr>
        </p:nvSpPr>
        <p:spPr>
          <a:xfrm>
            <a:off x="7479033" y="1914967"/>
            <a:ext cx="4712700" cy="4532100"/>
          </a:xfrm>
          <a:prstGeom prst="rect">
            <a:avLst/>
          </a:prstGeom>
          <a:noFill/>
          <a:ln>
            <a:noFill/>
          </a:ln>
        </p:spPr>
      </p:sp>
      <p:sp>
        <p:nvSpPr>
          <p:cNvPr id="349" name="Google Shape;349;p58"/>
          <p:cNvSpPr txBox="1">
            <a:spLocks noGrp="1"/>
          </p:cNvSpPr>
          <p:nvPr>
            <p:ph type="body" idx="1"/>
          </p:nvPr>
        </p:nvSpPr>
        <p:spPr>
          <a:xfrm>
            <a:off x="761933" y="1923567"/>
            <a:ext cx="6259500" cy="4480800"/>
          </a:xfrm>
          <a:prstGeom prst="rect">
            <a:avLst/>
          </a:prstGeom>
          <a:noFill/>
          <a:ln>
            <a:noFill/>
          </a:ln>
        </p:spPr>
        <p:txBody>
          <a:bodyPr spcFirstLastPara="1" wrap="square" lIns="0" tIns="0" rIns="0" bIns="0" anchor="t" anchorCtr="0">
            <a:noAutofit/>
          </a:bodyPr>
          <a:lstStyle>
            <a:lvl1pPr marL="457200" lvl="0" indent="-330200" algn="l">
              <a:lnSpc>
                <a:spcPct val="105000"/>
              </a:lnSpc>
              <a:spcBef>
                <a:spcPts val="500"/>
              </a:spcBef>
              <a:spcAft>
                <a:spcPts val="0"/>
              </a:spcAft>
              <a:buSzPts val="1600"/>
              <a:buChar char="■"/>
              <a:defRPr sz="1900"/>
            </a:lvl1pPr>
            <a:lvl2pPr marL="914400" lvl="1" indent="-330200" algn="l">
              <a:lnSpc>
                <a:spcPct val="105000"/>
              </a:lnSpc>
              <a:spcBef>
                <a:spcPts val="400"/>
              </a:spcBef>
              <a:spcAft>
                <a:spcPts val="0"/>
              </a:spcAft>
              <a:buClr>
                <a:schemeClr val="dk1"/>
              </a:buClr>
              <a:buSzPts val="1600"/>
              <a:buChar char="■"/>
              <a:defRPr/>
            </a:lvl2pPr>
            <a:lvl3pPr marL="1371600" lvl="2" indent="-330200" algn="l">
              <a:lnSpc>
                <a:spcPct val="100000"/>
              </a:lnSpc>
              <a:spcBef>
                <a:spcPts val="400"/>
              </a:spcBef>
              <a:spcAft>
                <a:spcPts val="0"/>
              </a:spcAft>
              <a:buSzPts val="1600"/>
              <a:buChar char="■"/>
              <a:defRPr/>
            </a:lvl3pPr>
            <a:lvl4pPr marL="1828800" lvl="3" indent="-330200" algn="l">
              <a:lnSpc>
                <a:spcPct val="100000"/>
              </a:lnSpc>
              <a:spcBef>
                <a:spcPts val="0"/>
              </a:spcBef>
              <a:spcAft>
                <a:spcPts val="0"/>
              </a:spcAft>
              <a:buClr>
                <a:schemeClr val="dk1"/>
              </a:buClr>
              <a:buSzPts val="1600"/>
              <a:buChar char="■"/>
              <a:defRPr/>
            </a:lvl4pPr>
            <a:lvl5pPr marL="2286000" lvl="4" indent="-330200" algn="l">
              <a:lnSpc>
                <a:spcPct val="100000"/>
              </a:lnSpc>
              <a:spcBef>
                <a:spcPts val="0"/>
              </a:spcBef>
              <a:spcAft>
                <a:spcPts val="0"/>
              </a:spcAft>
              <a:buClr>
                <a:schemeClr val="dk1"/>
              </a:buClr>
              <a:buSzPts val="1600"/>
              <a:buChar char="■"/>
              <a:defRPr/>
            </a:lvl5pPr>
            <a:lvl6pPr marL="2743200" lvl="5" indent="-330200" algn="l">
              <a:lnSpc>
                <a:spcPct val="100000"/>
              </a:lnSpc>
              <a:spcBef>
                <a:spcPts val="0"/>
              </a:spcBef>
              <a:spcAft>
                <a:spcPts val="0"/>
              </a:spcAft>
              <a:buClr>
                <a:schemeClr val="dk1"/>
              </a:buClr>
              <a:buSzPts val="1600"/>
              <a:buChar char="■"/>
              <a:defRPr/>
            </a:lvl6pPr>
            <a:lvl7pPr marL="3200400" lvl="6" indent="-330200" algn="l">
              <a:lnSpc>
                <a:spcPct val="100000"/>
              </a:lnSpc>
              <a:spcBef>
                <a:spcPts val="0"/>
              </a:spcBef>
              <a:spcAft>
                <a:spcPts val="0"/>
              </a:spcAft>
              <a:buClr>
                <a:schemeClr val="dk1"/>
              </a:buClr>
              <a:buSzPts val="1600"/>
              <a:buChar char="■"/>
              <a:defRPr/>
            </a:lvl7pPr>
            <a:lvl8pPr marL="3657600" lvl="7" indent="-330200" algn="l">
              <a:lnSpc>
                <a:spcPct val="100000"/>
              </a:lnSpc>
              <a:spcBef>
                <a:spcPts val="0"/>
              </a:spcBef>
              <a:spcAft>
                <a:spcPts val="0"/>
              </a:spcAft>
              <a:buClr>
                <a:schemeClr val="dk1"/>
              </a:buClr>
              <a:buSzPts val="1600"/>
              <a:buChar char="■"/>
              <a:defRPr/>
            </a:lvl8pPr>
            <a:lvl9pPr marL="4114800" lvl="8" indent="-330200" algn="l">
              <a:lnSpc>
                <a:spcPct val="100000"/>
              </a:lnSpc>
              <a:spcBef>
                <a:spcPts val="0"/>
              </a:spcBef>
              <a:spcAft>
                <a:spcPts val="0"/>
              </a:spcAft>
              <a:buClr>
                <a:schemeClr val="dk1"/>
              </a:buClr>
              <a:buSzPts val="1600"/>
              <a:buChar char="■"/>
              <a:defRPr/>
            </a:lvl9pPr>
          </a:lstStyle>
          <a:p>
            <a:endParaRPr/>
          </a:p>
        </p:txBody>
      </p:sp>
      <p:sp>
        <p:nvSpPr>
          <p:cNvPr id="350" name="Google Shape;350;p58"/>
          <p:cNvSpPr txBox="1">
            <a:spLocks noGrp="1"/>
          </p:cNvSpPr>
          <p:nvPr>
            <p:ph type="subTitle" idx="3"/>
          </p:nvPr>
        </p:nvSpPr>
        <p:spPr>
          <a:xfrm>
            <a:off x="761933" y="962800"/>
            <a:ext cx="9908700" cy="582300"/>
          </a:xfrm>
          <a:prstGeom prst="rect">
            <a:avLst/>
          </a:prstGeom>
          <a:noFill/>
          <a:ln>
            <a:noFill/>
          </a:ln>
        </p:spPr>
        <p:txBody>
          <a:bodyPr spcFirstLastPara="1" wrap="square" lIns="0" tIns="121900" rIns="121900" bIns="121900" anchor="t" anchorCtr="0">
            <a:noAutofit/>
          </a:bodyPr>
          <a:lstStyle>
            <a:lvl1pPr lvl="0" algn="l">
              <a:lnSpc>
                <a:spcPct val="105000"/>
              </a:lnSpc>
              <a:spcBef>
                <a:spcPts val="0"/>
              </a:spcBef>
              <a:spcAft>
                <a:spcPts val="0"/>
              </a:spcAft>
              <a:buClr>
                <a:srgbClr val="706B69"/>
              </a:buClr>
              <a:buSzPts val="2300"/>
              <a:buFont typeface="Arial"/>
              <a:buNone/>
              <a:defRPr sz="23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900"/>
              <a:buNone/>
              <a:defRPr>
                <a:solidFill>
                  <a:schemeClr val="accent3"/>
                </a:solidFill>
              </a:defRPr>
            </a:lvl2pPr>
            <a:lvl3pPr lvl="2" algn="l">
              <a:lnSpc>
                <a:spcPct val="115000"/>
              </a:lnSpc>
              <a:spcBef>
                <a:spcPts val="0"/>
              </a:spcBef>
              <a:spcAft>
                <a:spcPts val="0"/>
              </a:spcAft>
              <a:buClr>
                <a:schemeClr val="accent3"/>
              </a:buClr>
              <a:buSzPts val="1900"/>
              <a:buNone/>
              <a:defRPr>
                <a:solidFill>
                  <a:schemeClr val="accent3"/>
                </a:solidFill>
              </a:defRPr>
            </a:lvl3pPr>
            <a:lvl4pPr lvl="3" algn="l">
              <a:lnSpc>
                <a:spcPct val="115000"/>
              </a:lnSpc>
              <a:spcBef>
                <a:spcPts val="0"/>
              </a:spcBef>
              <a:spcAft>
                <a:spcPts val="0"/>
              </a:spcAft>
              <a:buClr>
                <a:schemeClr val="accent3"/>
              </a:buClr>
              <a:buSzPts val="1900"/>
              <a:buNone/>
              <a:defRPr>
                <a:solidFill>
                  <a:schemeClr val="accent3"/>
                </a:solidFill>
              </a:defRPr>
            </a:lvl4pPr>
            <a:lvl5pPr lvl="4" algn="l">
              <a:lnSpc>
                <a:spcPct val="115000"/>
              </a:lnSpc>
              <a:spcBef>
                <a:spcPts val="0"/>
              </a:spcBef>
              <a:spcAft>
                <a:spcPts val="0"/>
              </a:spcAft>
              <a:buClr>
                <a:schemeClr val="accent3"/>
              </a:buClr>
              <a:buSzPts val="1900"/>
              <a:buNone/>
              <a:defRPr>
                <a:solidFill>
                  <a:schemeClr val="accent3"/>
                </a:solidFill>
              </a:defRPr>
            </a:lvl5pPr>
            <a:lvl6pPr lvl="5" algn="l">
              <a:lnSpc>
                <a:spcPct val="115000"/>
              </a:lnSpc>
              <a:spcBef>
                <a:spcPts val="0"/>
              </a:spcBef>
              <a:spcAft>
                <a:spcPts val="0"/>
              </a:spcAft>
              <a:buClr>
                <a:schemeClr val="accent3"/>
              </a:buClr>
              <a:buSzPts val="1900"/>
              <a:buNone/>
              <a:defRPr>
                <a:solidFill>
                  <a:schemeClr val="accent3"/>
                </a:solidFill>
              </a:defRPr>
            </a:lvl6pPr>
            <a:lvl7pPr lvl="6" algn="l">
              <a:lnSpc>
                <a:spcPct val="115000"/>
              </a:lnSpc>
              <a:spcBef>
                <a:spcPts val="0"/>
              </a:spcBef>
              <a:spcAft>
                <a:spcPts val="0"/>
              </a:spcAft>
              <a:buClr>
                <a:schemeClr val="accent3"/>
              </a:buClr>
              <a:buSzPts val="1900"/>
              <a:buNone/>
              <a:defRPr>
                <a:solidFill>
                  <a:schemeClr val="accent3"/>
                </a:solidFill>
              </a:defRPr>
            </a:lvl7pPr>
            <a:lvl8pPr lvl="7" algn="l">
              <a:lnSpc>
                <a:spcPct val="115000"/>
              </a:lnSpc>
              <a:spcBef>
                <a:spcPts val="0"/>
              </a:spcBef>
              <a:spcAft>
                <a:spcPts val="0"/>
              </a:spcAft>
              <a:buClr>
                <a:schemeClr val="accent3"/>
              </a:buClr>
              <a:buSzPts val="1900"/>
              <a:buNone/>
              <a:defRPr>
                <a:solidFill>
                  <a:schemeClr val="accent3"/>
                </a:solidFill>
              </a:defRPr>
            </a:lvl8pPr>
            <a:lvl9pPr lvl="8" algn="l">
              <a:lnSpc>
                <a:spcPct val="115000"/>
              </a:lnSpc>
              <a:spcBef>
                <a:spcPts val="0"/>
              </a:spcBef>
              <a:spcAft>
                <a:spcPts val="0"/>
              </a:spcAft>
              <a:buClr>
                <a:schemeClr val="accent3"/>
              </a:buClr>
              <a:buSzPts val="1900"/>
              <a:buNone/>
              <a:defRPr>
                <a:solidFill>
                  <a:schemeClr val="accent3"/>
                </a:solidFill>
              </a:defRPr>
            </a:lvl9pPr>
          </a:lstStyle>
          <a:p>
            <a:endParaRPr/>
          </a:p>
        </p:txBody>
      </p:sp>
      <p:sp>
        <p:nvSpPr>
          <p:cNvPr id="351" name="Google Shape;351;p58"/>
          <p:cNvSpPr txBox="1">
            <a:spLocks noGrp="1"/>
          </p:cNvSpPr>
          <p:nvPr>
            <p:ph type="title"/>
          </p:nvPr>
        </p:nvSpPr>
        <p:spPr>
          <a:xfrm>
            <a:off x="761933" y="576900"/>
            <a:ext cx="9908700" cy="763500"/>
          </a:xfrm>
          <a:prstGeom prst="rect">
            <a:avLst/>
          </a:prstGeom>
          <a:noFill/>
          <a:ln>
            <a:noFill/>
          </a:ln>
        </p:spPr>
        <p:txBody>
          <a:bodyPr spcFirstLastPara="1" wrap="square" lIns="0" tIns="121900" rIns="121900" bIns="121900" anchor="t" anchorCtr="0">
            <a:noAutofit/>
          </a:bodyPr>
          <a:lstStyle>
            <a:lvl1pPr lvl="0" algn="l">
              <a:lnSpc>
                <a:spcPct val="100000"/>
              </a:lnSpc>
              <a:spcBef>
                <a:spcPts val="0"/>
              </a:spcBef>
              <a:spcAft>
                <a:spcPts val="0"/>
              </a:spcAft>
              <a:buSzPts val="2900"/>
              <a:buFont typeface="Arial"/>
              <a:buNone/>
              <a:defRPr sz="2900">
                <a:latin typeface="Arial"/>
                <a:ea typeface="Arial"/>
                <a:cs typeface="Arial"/>
                <a:sym typeface="Arial"/>
              </a:defRPr>
            </a:lvl1pPr>
            <a:lvl2pPr lvl="1" algn="l">
              <a:lnSpc>
                <a:spcPct val="100000"/>
              </a:lnSpc>
              <a:spcBef>
                <a:spcPts val="0"/>
              </a:spcBef>
              <a:spcAft>
                <a:spcPts val="0"/>
              </a:spcAft>
              <a:buClr>
                <a:schemeClr val="dk1"/>
              </a:buClr>
              <a:buSzPts val="3200"/>
              <a:buNone/>
              <a:defRPr>
                <a:solidFill>
                  <a:schemeClr val="dk1"/>
                </a:solidFill>
              </a:defRPr>
            </a:lvl2pPr>
            <a:lvl3pPr lvl="2" algn="l">
              <a:lnSpc>
                <a:spcPct val="100000"/>
              </a:lnSpc>
              <a:spcBef>
                <a:spcPts val="0"/>
              </a:spcBef>
              <a:spcAft>
                <a:spcPts val="0"/>
              </a:spcAft>
              <a:buClr>
                <a:schemeClr val="dk1"/>
              </a:buClr>
              <a:buSzPts val="3200"/>
              <a:buNone/>
              <a:defRPr>
                <a:solidFill>
                  <a:schemeClr val="dk1"/>
                </a:solidFill>
              </a:defRPr>
            </a:lvl3pPr>
            <a:lvl4pPr lvl="3" algn="l">
              <a:lnSpc>
                <a:spcPct val="100000"/>
              </a:lnSpc>
              <a:spcBef>
                <a:spcPts val="0"/>
              </a:spcBef>
              <a:spcAft>
                <a:spcPts val="0"/>
              </a:spcAft>
              <a:buClr>
                <a:schemeClr val="dk1"/>
              </a:buClr>
              <a:buSzPts val="3200"/>
              <a:buNone/>
              <a:defRPr>
                <a:solidFill>
                  <a:schemeClr val="dk1"/>
                </a:solidFill>
              </a:defRPr>
            </a:lvl4pPr>
            <a:lvl5pPr lvl="4" algn="l">
              <a:lnSpc>
                <a:spcPct val="100000"/>
              </a:lnSpc>
              <a:spcBef>
                <a:spcPts val="0"/>
              </a:spcBef>
              <a:spcAft>
                <a:spcPts val="0"/>
              </a:spcAft>
              <a:buClr>
                <a:schemeClr val="dk1"/>
              </a:buClr>
              <a:buSzPts val="3200"/>
              <a:buNone/>
              <a:defRPr>
                <a:solidFill>
                  <a:schemeClr val="dk1"/>
                </a:solidFill>
              </a:defRPr>
            </a:lvl5pPr>
            <a:lvl6pPr lvl="5" algn="l">
              <a:lnSpc>
                <a:spcPct val="100000"/>
              </a:lnSpc>
              <a:spcBef>
                <a:spcPts val="0"/>
              </a:spcBef>
              <a:spcAft>
                <a:spcPts val="0"/>
              </a:spcAft>
              <a:buClr>
                <a:schemeClr val="dk1"/>
              </a:buClr>
              <a:buSzPts val="3200"/>
              <a:buNone/>
              <a:defRPr>
                <a:solidFill>
                  <a:schemeClr val="dk1"/>
                </a:solidFill>
              </a:defRPr>
            </a:lvl6pPr>
            <a:lvl7pPr lvl="6" algn="l">
              <a:lnSpc>
                <a:spcPct val="100000"/>
              </a:lnSpc>
              <a:spcBef>
                <a:spcPts val="0"/>
              </a:spcBef>
              <a:spcAft>
                <a:spcPts val="0"/>
              </a:spcAft>
              <a:buClr>
                <a:schemeClr val="dk1"/>
              </a:buClr>
              <a:buSzPts val="3200"/>
              <a:buNone/>
              <a:defRPr>
                <a:solidFill>
                  <a:schemeClr val="dk1"/>
                </a:solidFill>
              </a:defRPr>
            </a:lvl7pPr>
            <a:lvl8pPr lvl="7" algn="l">
              <a:lnSpc>
                <a:spcPct val="100000"/>
              </a:lnSpc>
              <a:spcBef>
                <a:spcPts val="0"/>
              </a:spcBef>
              <a:spcAft>
                <a:spcPts val="0"/>
              </a:spcAft>
              <a:buClr>
                <a:schemeClr val="dk1"/>
              </a:buClr>
              <a:buSzPts val="3200"/>
              <a:buNone/>
              <a:defRPr>
                <a:solidFill>
                  <a:schemeClr val="dk1"/>
                </a:solidFill>
              </a:defRPr>
            </a:lvl8pPr>
            <a:lvl9pPr lvl="8" algn="l">
              <a:lnSpc>
                <a:spcPct val="100000"/>
              </a:lnSpc>
              <a:spcBef>
                <a:spcPts val="0"/>
              </a:spcBef>
              <a:spcAft>
                <a:spcPts val="0"/>
              </a:spcAft>
              <a:buClr>
                <a:schemeClr val="dk1"/>
              </a:buClr>
              <a:buSzPts val="3200"/>
              <a:buNone/>
              <a:defRPr>
                <a:solidFill>
                  <a:schemeClr val="dk1"/>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06 - Title and 3 columns">
  <p:cSld name="TITLE_AND_BODY_2">
    <p:spTree>
      <p:nvGrpSpPr>
        <p:cNvPr id="1" name="Shape 352"/>
        <p:cNvGrpSpPr/>
        <p:nvPr/>
      </p:nvGrpSpPr>
      <p:grpSpPr>
        <a:xfrm>
          <a:off x="0" y="0"/>
          <a:ext cx="0" cy="0"/>
          <a:chOff x="0" y="0"/>
          <a:chExt cx="0" cy="0"/>
        </a:xfrm>
      </p:grpSpPr>
      <p:sp>
        <p:nvSpPr>
          <p:cNvPr id="353" name="Google Shape;353;p59"/>
          <p:cNvSpPr txBox="1">
            <a:spLocks noGrp="1"/>
          </p:cNvSpPr>
          <p:nvPr>
            <p:ph type="body" idx="1"/>
          </p:nvPr>
        </p:nvSpPr>
        <p:spPr>
          <a:xfrm flipH="1">
            <a:off x="761867" y="1923567"/>
            <a:ext cx="3478800" cy="4480800"/>
          </a:xfrm>
          <a:prstGeom prst="rect">
            <a:avLst/>
          </a:prstGeom>
          <a:noFill/>
          <a:ln>
            <a:noFill/>
          </a:ln>
        </p:spPr>
        <p:txBody>
          <a:bodyPr spcFirstLastPara="1" wrap="square" lIns="0" tIns="0" rIns="121900" bIns="121900" anchor="t" anchorCtr="0">
            <a:noAutofit/>
          </a:bodyPr>
          <a:lstStyle>
            <a:lvl1pPr marL="457200" lvl="0" indent="-349250" algn="l">
              <a:lnSpc>
                <a:spcPct val="105000"/>
              </a:lnSpc>
              <a:spcBef>
                <a:spcPts val="0"/>
              </a:spcBef>
              <a:spcAft>
                <a:spcPts val="0"/>
              </a:spcAft>
              <a:buSzPts val="1900"/>
              <a:buChar char="■"/>
              <a:defRPr sz="1900"/>
            </a:lvl1pPr>
            <a:lvl2pPr marL="914400" lvl="1" indent="-349250" algn="l">
              <a:lnSpc>
                <a:spcPct val="115000"/>
              </a:lnSpc>
              <a:spcBef>
                <a:spcPts val="700"/>
              </a:spcBef>
              <a:spcAft>
                <a:spcPts val="0"/>
              </a:spcAft>
              <a:buClr>
                <a:schemeClr val="dk1"/>
              </a:buClr>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Clr>
                <a:schemeClr val="dk1"/>
              </a:buClr>
              <a:buSzPts val="1900"/>
              <a:buChar char="■"/>
              <a:defRPr/>
            </a:lvl4pPr>
            <a:lvl5pPr marL="2286000" lvl="4" indent="-349250" algn="l">
              <a:lnSpc>
                <a:spcPct val="115000"/>
              </a:lnSpc>
              <a:spcBef>
                <a:spcPts val="0"/>
              </a:spcBef>
              <a:spcAft>
                <a:spcPts val="0"/>
              </a:spcAft>
              <a:buClr>
                <a:schemeClr val="dk1"/>
              </a:buClr>
              <a:buSzPts val="1900"/>
              <a:buChar char="■"/>
              <a:defRPr/>
            </a:lvl5pPr>
            <a:lvl6pPr marL="2743200" lvl="5" indent="-349250" algn="l">
              <a:lnSpc>
                <a:spcPct val="115000"/>
              </a:lnSpc>
              <a:spcBef>
                <a:spcPts val="0"/>
              </a:spcBef>
              <a:spcAft>
                <a:spcPts val="0"/>
              </a:spcAft>
              <a:buClr>
                <a:schemeClr val="dk1"/>
              </a:buClr>
              <a:buSzPts val="1900"/>
              <a:buChar char="■"/>
              <a:defRPr/>
            </a:lvl6pPr>
            <a:lvl7pPr marL="3200400" lvl="6" indent="-349250" algn="l">
              <a:lnSpc>
                <a:spcPct val="115000"/>
              </a:lnSpc>
              <a:spcBef>
                <a:spcPts val="0"/>
              </a:spcBef>
              <a:spcAft>
                <a:spcPts val="0"/>
              </a:spcAft>
              <a:buClr>
                <a:schemeClr val="dk1"/>
              </a:buClr>
              <a:buSzPts val="1900"/>
              <a:buChar char="■"/>
              <a:defRPr/>
            </a:lvl7pPr>
            <a:lvl8pPr marL="3657600" lvl="7" indent="-349250" algn="l">
              <a:lnSpc>
                <a:spcPct val="115000"/>
              </a:lnSpc>
              <a:spcBef>
                <a:spcPts val="0"/>
              </a:spcBef>
              <a:spcAft>
                <a:spcPts val="0"/>
              </a:spcAft>
              <a:buClr>
                <a:schemeClr val="dk1"/>
              </a:buClr>
              <a:buSzPts val="1900"/>
              <a:buChar char="■"/>
              <a:defRPr/>
            </a:lvl8pPr>
            <a:lvl9pPr marL="4114800" lvl="8" indent="-349250" algn="l">
              <a:lnSpc>
                <a:spcPct val="115000"/>
              </a:lnSpc>
              <a:spcBef>
                <a:spcPts val="0"/>
              </a:spcBef>
              <a:spcAft>
                <a:spcPts val="0"/>
              </a:spcAft>
              <a:buClr>
                <a:schemeClr val="dk1"/>
              </a:buClr>
              <a:buSzPts val="1900"/>
              <a:buChar char="■"/>
              <a:defRPr/>
            </a:lvl9pPr>
          </a:lstStyle>
          <a:p>
            <a:endParaRPr/>
          </a:p>
        </p:txBody>
      </p:sp>
      <p:sp>
        <p:nvSpPr>
          <p:cNvPr id="354" name="Google Shape;354;p59"/>
          <p:cNvSpPr txBox="1">
            <a:spLocks noGrp="1"/>
          </p:cNvSpPr>
          <p:nvPr>
            <p:ph type="body" idx="2"/>
          </p:nvPr>
        </p:nvSpPr>
        <p:spPr>
          <a:xfrm flipH="1">
            <a:off x="4508933" y="1923567"/>
            <a:ext cx="3478800" cy="4480800"/>
          </a:xfrm>
          <a:prstGeom prst="rect">
            <a:avLst/>
          </a:prstGeom>
          <a:noFill/>
          <a:ln>
            <a:noFill/>
          </a:ln>
        </p:spPr>
        <p:txBody>
          <a:bodyPr spcFirstLastPara="1" wrap="square" lIns="0" tIns="0" rIns="121900" bIns="121900" anchor="t" anchorCtr="0">
            <a:noAutofit/>
          </a:bodyPr>
          <a:lstStyle>
            <a:lvl1pPr marL="457200" lvl="0" indent="-349250" algn="l">
              <a:lnSpc>
                <a:spcPct val="105000"/>
              </a:lnSpc>
              <a:spcBef>
                <a:spcPts val="0"/>
              </a:spcBef>
              <a:spcAft>
                <a:spcPts val="0"/>
              </a:spcAft>
              <a:buSzPts val="1900"/>
              <a:buChar char="■"/>
              <a:defRPr sz="1900"/>
            </a:lvl1pPr>
            <a:lvl2pPr marL="914400" lvl="1" indent="-349250" algn="l">
              <a:lnSpc>
                <a:spcPct val="115000"/>
              </a:lnSpc>
              <a:spcBef>
                <a:spcPts val="700"/>
              </a:spcBef>
              <a:spcAft>
                <a:spcPts val="0"/>
              </a:spcAft>
              <a:buClr>
                <a:schemeClr val="dk1"/>
              </a:buClr>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Clr>
                <a:schemeClr val="dk1"/>
              </a:buClr>
              <a:buSzPts val="1900"/>
              <a:buChar char="■"/>
              <a:defRPr/>
            </a:lvl4pPr>
            <a:lvl5pPr marL="2286000" lvl="4" indent="-349250" algn="l">
              <a:lnSpc>
                <a:spcPct val="115000"/>
              </a:lnSpc>
              <a:spcBef>
                <a:spcPts val="0"/>
              </a:spcBef>
              <a:spcAft>
                <a:spcPts val="0"/>
              </a:spcAft>
              <a:buClr>
                <a:schemeClr val="dk1"/>
              </a:buClr>
              <a:buSzPts val="1900"/>
              <a:buChar char="■"/>
              <a:defRPr/>
            </a:lvl5pPr>
            <a:lvl6pPr marL="2743200" lvl="5" indent="-349250" algn="l">
              <a:lnSpc>
                <a:spcPct val="115000"/>
              </a:lnSpc>
              <a:spcBef>
                <a:spcPts val="0"/>
              </a:spcBef>
              <a:spcAft>
                <a:spcPts val="0"/>
              </a:spcAft>
              <a:buClr>
                <a:schemeClr val="dk1"/>
              </a:buClr>
              <a:buSzPts val="1900"/>
              <a:buChar char="■"/>
              <a:defRPr/>
            </a:lvl6pPr>
            <a:lvl7pPr marL="3200400" lvl="6" indent="-349250" algn="l">
              <a:lnSpc>
                <a:spcPct val="115000"/>
              </a:lnSpc>
              <a:spcBef>
                <a:spcPts val="0"/>
              </a:spcBef>
              <a:spcAft>
                <a:spcPts val="0"/>
              </a:spcAft>
              <a:buClr>
                <a:schemeClr val="dk1"/>
              </a:buClr>
              <a:buSzPts val="1900"/>
              <a:buChar char="■"/>
              <a:defRPr/>
            </a:lvl7pPr>
            <a:lvl8pPr marL="3657600" lvl="7" indent="-349250" algn="l">
              <a:lnSpc>
                <a:spcPct val="115000"/>
              </a:lnSpc>
              <a:spcBef>
                <a:spcPts val="0"/>
              </a:spcBef>
              <a:spcAft>
                <a:spcPts val="0"/>
              </a:spcAft>
              <a:buClr>
                <a:schemeClr val="dk1"/>
              </a:buClr>
              <a:buSzPts val="1900"/>
              <a:buChar char="■"/>
              <a:defRPr/>
            </a:lvl8pPr>
            <a:lvl9pPr marL="4114800" lvl="8" indent="-349250" algn="l">
              <a:lnSpc>
                <a:spcPct val="115000"/>
              </a:lnSpc>
              <a:spcBef>
                <a:spcPts val="0"/>
              </a:spcBef>
              <a:spcAft>
                <a:spcPts val="0"/>
              </a:spcAft>
              <a:buClr>
                <a:schemeClr val="dk1"/>
              </a:buClr>
              <a:buSzPts val="1900"/>
              <a:buChar char="■"/>
              <a:defRPr/>
            </a:lvl9pPr>
          </a:lstStyle>
          <a:p>
            <a:endParaRPr/>
          </a:p>
        </p:txBody>
      </p:sp>
      <p:sp>
        <p:nvSpPr>
          <p:cNvPr id="355" name="Google Shape;355;p59"/>
          <p:cNvSpPr txBox="1">
            <a:spLocks noGrp="1"/>
          </p:cNvSpPr>
          <p:nvPr>
            <p:ph type="body" idx="3"/>
          </p:nvPr>
        </p:nvSpPr>
        <p:spPr>
          <a:xfrm flipH="1">
            <a:off x="8256000" y="1923567"/>
            <a:ext cx="3478800" cy="4480800"/>
          </a:xfrm>
          <a:prstGeom prst="rect">
            <a:avLst/>
          </a:prstGeom>
          <a:noFill/>
          <a:ln>
            <a:noFill/>
          </a:ln>
        </p:spPr>
        <p:txBody>
          <a:bodyPr spcFirstLastPara="1" wrap="square" lIns="0" tIns="0" rIns="121900" bIns="121900" anchor="t" anchorCtr="0">
            <a:noAutofit/>
          </a:bodyPr>
          <a:lstStyle>
            <a:lvl1pPr marL="457200" lvl="0" indent="-349250" algn="l">
              <a:lnSpc>
                <a:spcPct val="105000"/>
              </a:lnSpc>
              <a:spcBef>
                <a:spcPts val="0"/>
              </a:spcBef>
              <a:spcAft>
                <a:spcPts val="0"/>
              </a:spcAft>
              <a:buSzPts val="1900"/>
              <a:buChar char="■"/>
              <a:defRPr sz="1900"/>
            </a:lvl1pPr>
            <a:lvl2pPr marL="914400" lvl="1" indent="-349250" algn="l">
              <a:lnSpc>
                <a:spcPct val="115000"/>
              </a:lnSpc>
              <a:spcBef>
                <a:spcPts val="700"/>
              </a:spcBef>
              <a:spcAft>
                <a:spcPts val="0"/>
              </a:spcAft>
              <a:buClr>
                <a:schemeClr val="dk1"/>
              </a:buClr>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Clr>
                <a:schemeClr val="dk1"/>
              </a:buClr>
              <a:buSzPts val="1900"/>
              <a:buChar char="■"/>
              <a:defRPr/>
            </a:lvl4pPr>
            <a:lvl5pPr marL="2286000" lvl="4" indent="-349250" algn="l">
              <a:lnSpc>
                <a:spcPct val="115000"/>
              </a:lnSpc>
              <a:spcBef>
                <a:spcPts val="0"/>
              </a:spcBef>
              <a:spcAft>
                <a:spcPts val="0"/>
              </a:spcAft>
              <a:buClr>
                <a:schemeClr val="dk1"/>
              </a:buClr>
              <a:buSzPts val="1900"/>
              <a:buChar char="■"/>
              <a:defRPr/>
            </a:lvl5pPr>
            <a:lvl6pPr marL="2743200" lvl="5" indent="-349250" algn="l">
              <a:lnSpc>
                <a:spcPct val="115000"/>
              </a:lnSpc>
              <a:spcBef>
                <a:spcPts val="0"/>
              </a:spcBef>
              <a:spcAft>
                <a:spcPts val="0"/>
              </a:spcAft>
              <a:buClr>
                <a:schemeClr val="dk1"/>
              </a:buClr>
              <a:buSzPts val="1900"/>
              <a:buChar char="■"/>
              <a:defRPr/>
            </a:lvl6pPr>
            <a:lvl7pPr marL="3200400" lvl="6" indent="-349250" algn="l">
              <a:lnSpc>
                <a:spcPct val="115000"/>
              </a:lnSpc>
              <a:spcBef>
                <a:spcPts val="0"/>
              </a:spcBef>
              <a:spcAft>
                <a:spcPts val="0"/>
              </a:spcAft>
              <a:buClr>
                <a:schemeClr val="dk1"/>
              </a:buClr>
              <a:buSzPts val="1900"/>
              <a:buChar char="■"/>
              <a:defRPr/>
            </a:lvl7pPr>
            <a:lvl8pPr marL="3657600" lvl="7" indent="-349250" algn="l">
              <a:lnSpc>
                <a:spcPct val="115000"/>
              </a:lnSpc>
              <a:spcBef>
                <a:spcPts val="0"/>
              </a:spcBef>
              <a:spcAft>
                <a:spcPts val="0"/>
              </a:spcAft>
              <a:buClr>
                <a:schemeClr val="dk1"/>
              </a:buClr>
              <a:buSzPts val="1900"/>
              <a:buChar char="■"/>
              <a:defRPr/>
            </a:lvl8pPr>
            <a:lvl9pPr marL="4114800" lvl="8" indent="-349250" algn="l">
              <a:lnSpc>
                <a:spcPct val="115000"/>
              </a:lnSpc>
              <a:spcBef>
                <a:spcPts val="0"/>
              </a:spcBef>
              <a:spcAft>
                <a:spcPts val="0"/>
              </a:spcAft>
              <a:buClr>
                <a:schemeClr val="dk1"/>
              </a:buClr>
              <a:buSzPts val="1900"/>
              <a:buChar char="■"/>
              <a:defRPr/>
            </a:lvl9pPr>
          </a:lstStyle>
          <a:p>
            <a:endParaRPr/>
          </a:p>
        </p:txBody>
      </p:sp>
      <p:sp>
        <p:nvSpPr>
          <p:cNvPr id="356" name="Google Shape;356;p59"/>
          <p:cNvSpPr txBox="1">
            <a:spLocks noGrp="1"/>
          </p:cNvSpPr>
          <p:nvPr>
            <p:ph type="subTitle" idx="4"/>
          </p:nvPr>
        </p:nvSpPr>
        <p:spPr>
          <a:xfrm>
            <a:off x="761933" y="962800"/>
            <a:ext cx="9908700" cy="582300"/>
          </a:xfrm>
          <a:prstGeom prst="rect">
            <a:avLst/>
          </a:prstGeom>
          <a:noFill/>
          <a:ln>
            <a:noFill/>
          </a:ln>
        </p:spPr>
        <p:txBody>
          <a:bodyPr spcFirstLastPara="1" wrap="square" lIns="0" tIns="121900" rIns="121900" bIns="121900" anchor="t" anchorCtr="0">
            <a:noAutofit/>
          </a:bodyPr>
          <a:lstStyle>
            <a:lvl1pPr lvl="0" algn="l">
              <a:lnSpc>
                <a:spcPct val="105000"/>
              </a:lnSpc>
              <a:spcBef>
                <a:spcPts val="0"/>
              </a:spcBef>
              <a:spcAft>
                <a:spcPts val="0"/>
              </a:spcAft>
              <a:buClr>
                <a:srgbClr val="706B69"/>
              </a:buClr>
              <a:buSzPts val="2300"/>
              <a:buFont typeface="Arial"/>
              <a:buNone/>
              <a:defRPr sz="23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900"/>
              <a:buNone/>
              <a:defRPr>
                <a:solidFill>
                  <a:schemeClr val="accent3"/>
                </a:solidFill>
              </a:defRPr>
            </a:lvl2pPr>
            <a:lvl3pPr lvl="2" algn="l">
              <a:lnSpc>
                <a:spcPct val="115000"/>
              </a:lnSpc>
              <a:spcBef>
                <a:spcPts val="0"/>
              </a:spcBef>
              <a:spcAft>
                <a:spcPts val="0"/>
              </a:spcAft>
              <a:buClr>
                <a:schemeClr val="accent3"/>
              </a:buClr>
              <a:buSzPts val="1900"/>
              <a:buNone/>
              <a:defRPr>
                <a:solidFill>
                  <a:schemeClr val="accent3"/>
                </a:solidFill>
              </a:defRPr>
            </a:lvl3pPr>
            <a:lvl4pPr lvl="3" algn="l">
              <a:lnSpc>
                <a:spcPct val="115000"/>
              </a:lnSpc>
              <a:spcBef>
                <a:spcPts val="0"/>
              </a:spcBef>
              <a:spcAft>
                <a:spcPts val="0"/>
              </a:spcAft>
              <a:buClr>
                <a:schemeClr val="accent3"/>
              </a:buClr>
              <a:buSzPts val="1900"/>
              <a:buNone/>
              <a:defRPr>
                <a:solidFill>
                  <a:schemeClr val="accent3"/>
                </a:solidFill>
              </a:defRPr>
            </a:lvl4pPr>
            <a:lvl5pPr lvl="4" algn="l">
              <a:lnSpc>
                <a:spcPct val="115000"/>
              </a:lnSpc>
              <a:spcBef>
                <a:spcPts val="0"/>
              </a:spcBef>
              <a:spcAft>
                <a:spcPts val="0"/>
              </a:spcAft>
              <a:buClr>
                <a:schemeClr val="accent3"/>
              </a:buClr>
              <a:buSzPts val="1900"/>
              <a:buNone/>
              <a:defRPr>
                <a:solidFill>
                  <a:schemeClr val="accent3"/>
                </a:solidFill>
              </a:defRPr>
            </a:lvl5pPr>
            <a:lvl6pPr lvl="5" algn="l">
              <a:lnSpc>
                <a:spcPct val="115000"/>
              </a:lnSpc>
              <a:spcBef>
                <a:spcPts val="0"/>
              </a:spcBef>
              <a:spcAft>
                <a:spcPts val="0"/>
              </a:spcAft>
              <a:buClr>
                <a:schemeClr val="accent3"/>
              </a:buClr>
              <a:buSzPts val="1900"/>
              <a:buNone/>
              <a:defRPr>
                <a:solidFill>
                  <a:schemeClr val="accent3"/>
                </a:solidFill>
              </a:defRPr>
            </a:lvl6pPr>
            <a:lvl7pPr lvl="6" algn="l">
              <a:lnSpc>
                <a:spcPct val="115000"/>
              </a:lnSpc>
              <a:spcBef>
                <a:spcPts val="0"/>
              </a:spcBef>
              <a:spcAft>
                <a:spcPts val="0"/>
              </a:spcAft>
              <a:buClr>
                <a:schemeClr val="accent3"/>
              </a:buClr>
              <a:buSzPts val="1900"/>
              <a:buNone/>
              <a:defRPr>
                <a:solidFill>
                  <a:schemeClr val="accent3"/>
                </a:solidFill>
              </a:defRPr>
            </a:lvl7pPr>
            <a:lvl8pPr lvl="7" algn="l">
              <a:lnSpc>
                <a:spcPct val="115000"/>
              </a:lnSpc>
              <a:spcBef>
                <a:spcPts val="0"/>
              </a:spcBef>
              <a:spcAft>
                <a:spcPts val="0"/>
              </a:spcAft>
              <a:buClr>
                <a:schemeClr val="accent3"/>
              </a:buClr>
              <a:buSzPts val="1900"/>
              <a:buNone/>
              <a:defRPr>
                <a:solidFill>
                  <a:schemeClr val="accent3"/>
                </a:solidFill>
              </a:defRPr>
            </a:lvl8pPr>
            <a:lvl9pPr lvl="8" algn="l">
              <a:lnSpc>
                <a:spcPct val="115000"/>
              </a:lnSpc>
              <a:spcBef>
                <a:spcPts val="0"/>
              </a:spcBef>
              <a:spcAft>
                <a:spcPts val="0"/>
              </a:spcAft>
              <a:buClr>
                <a:schemeClr val="accent3"/>
              </a:buClr>
              <a:buSzPts val="1900"/>
              <a:buNone/>
              <a:defRPr>
                <a:solidFill>
                  <a:schemeClr val="accent3"/>
                </a:solidFill>
              </a:defRPr>
            </a:lvl9pPr>
          </a:lstStyle>
          <a:p>
            <a:endParaRPr/>
          </a:p>
        </p:txBody>
      </p:sp>
      <p:sp>
        <p:nvSpPr>
          <p:cNvPr id="357" name="Google Shape;357;p59"/>
          <p:cNvSpPr txBox="1">
            <a:spLocks noGrp="1"/>
          </p:cNvSpPr>
          <p:nvPr>
            <p:ph type="title"/>
          </p:nvPr>
        </p:nvSpPr>
        <p:spPr>
          <a:xfrm>
            <a:off x="761933" y="576900"/>
            <a:ext cx="9908700" cy="763500"/>
          </a:xfrm>
          <a:prstGeom prst="rect">
            <a:avLst/>
          </a:prstGeom>
          <a:noFill/>
          <a:ln>
            <a:noFill/>
          </a:ln>
        </p:spPr>
        <p:txBody>
          <a:bodyPr spcFirstLastPara="1" wrap="square" lIns="0" tIns="121900" rIns="121900" bIns="121900" anchor="t" anchorCtr="0">
            <a:noAutofit/>
          </a:bodyPr>
          <a:lstStyle>
            <a:lvl1pPr lvl="0" algn="l">
              <a:lnSpc>
                <a:spcPct val="100000"/>
              </a:lnSpc>
              <a:spcBef>
                <a:spcPts val="0"/>
              </a:spcBef>
              <a:spcAft>
                <a:spcPts val="0"/>
              </a:spcAft>
              <a:buSzPts val="2900"/>
              <a:buFont typeface="Arial"/>
              <a:buNone/>
              <a:defRPr sz="2900">
                <a:latin typeface="Arial"/>
                <a:ea typeface="Arial"/>
                <a:cs typeface="Arial"/>
                <a:sym typeface="Arial"/>
              </a:defRPr>
            </a:lvl1pPr>
            <a:lvl2pPr lvl="1" algn="l">
              <a:lnSpc>
                <a:spcPct val="100000"/>
              </a:lnSpc>
              <a:spcBef>
                <a:spcPts val="0"/>
              </a:spcBef>
              <a:spcAft>
                <a:spcPts val="0"/>
              </a:spcAft>
              <a:buClr>
                <a:schemeClr val="dk1"/>
              </a:buClr>
              <a:buSzPts val="3200"/>
              <a:buNone/>
              <a:defRPr>
                <a:solidFill>
                  <a:schemeClr val="dk1"/>
                </a:solidFill>
              </a:defRPr>
            </a:lvl2pPr>
            <a:lvl3pPr lvl="2" algn="l">
              <a:lnSpc>
                <a:spcPct val="100000"/>
              </a:lnSpc>
              <a:spcBef>
                <a:spcPts val="0"/>
              </a:spcBef>
              <a:spcAft>
                <a:spcPts val="0"/>
              </a:spcAft>
              <a:buClr>
                <a:schemeClr val="dk1"/>
              </a:buClr>
              <a:buSzPts val="3200"/>
              <a:buNone/>
              <a:defRPr>
                <a:solidFill>
                  <a:schemeClr val="dk1"/>
                </a:solidFill>
              </a:defRPr>
            </a:lvl3pPr>
            <a:lvl4pPr lvl="3" algn="l">
              <a:lnSpc>
                <a:spcPct val="100000"/>
              </a:lnSpc>
              <a:spcBef>
                <a:spcPts val="0"/>
              </a:spcBef>
              <a:spcAft>
                <a:spcPts val="0"/>
              </a:spcAft>
              <a:buClr>
                <a:schemeClr val="dk1"/>
              </a:buClr>
              <a:buSzPts val="3200"/>
              <a:buNone/>
              <a:defRPr>
                <a:solidFill>
                  <a:schemeClr val="dk1"/>
                </a:solidFill>
              </a:defRPr>
            </a:lvl4pPr>
            <a:lvl5pPr lvl="4" algn="l">
              <a:lnSpc>
                <a:spcPct val="100000"/>
              </a:lnSpc>
              <a:spcBef>
                <a:spcPts val="0"/>
              </a:spcBef>
              <a:spcAft>
                <a:spcPts val="0"/>
              </a:spcAft>
              <a:buClr>
                <a:schemeClr val="dk1"/>
              </a:buClr>
              <a:buSzPts val="3200"/>
              <a:buNone/>
              <a:defRPr>
                <a:solidFill>
                  <a:schemeClr val="dk1"/>
                </a:solidFill>
              </a:defRPr>
            </a:lvl5pPr>
            <a:lvl6pPr lvl="5" algn="l">
              <a:lnSpc>
                <a:spcPct val="100000"/>
              </a:lnSpc>
              <a:spcBef>
                <a:spcPts val="0"/>
              </a:spcBef>
              <a:spcAft>
                <a:spcPts val="0"/>
              </a:spcAft>
              <a:buClr>
                <a:schemeClr val="dk1"/>
              </a:buClr>
              <a:buSzPts val="3200"/>
              <a:buNone/>
              <a:defRPr>
                <a:solidFill>
                  <a:schemeClr val="dk1"/>
                </a:solidFill>
              </a:defRPr>
            </a:lvl6pPr>
            <a:lvl7pPr lvl="6" algn="l">
              <a:lnSpc>
                <a:spcPct val="100000"/>
              </a:lnSpc>
              <a:spcBef>
                <a:spcPts val="0"/>
              </a:spcBef>
              <a:spcAft>
                <a:spcPts val="0"/>
              </a:spcAft>
              <a:buClr>
                <a:schemeClr val="dk1"/>
              </a:buClr>
              <a:buSzPts val="3200"/>
              <a:buNone/>
              <a:defRPr>
                <a:solidFill>
                  <a:schemeClr val="dk1"/>
                </a:solidFill>
              </a:defRPr>
            </a:lvl7pPr>
            <a:lvl8pPr lvl="7" algn="l">
              <a:lnSpc>
                <a:spcPct val="100000"/>
              </a:lnSpc>
              <a:spcBef>
                <a:spcPts val="0"/>
              </a:spcBef>
              <a:spcAft>
                <a:spcPts val="0"/>
              </a:spcAft>
              <a:buClr>
                <a:schemeClr val="dk1"/>
              </a:buClr>
              <a:buSzPts val="3200"/>
              <a:buNone/>
              <a:defRPr>
                <a:solidFill>
                  <a:schemeClr val="dk1"/>
                </a:solidFill>
              </a:defRPr>
            </a:lvl8pPr>
            <a:lvl9pPr lvl="8" algn="l">
              <a:lnSpc>
                <a:spcPct val="100000"/>
              </a:lnSpc>
              <a:spcBef>
                <a:spcPts val="0"/>
              </a:spcBef>
              <a:spcAft>
                <a:spcPts val="0"/>
              </a:spcAft>
              <a:buClr>
                <a:schemeClr val="dk1"/>
              </a:buClr>
              <a:buSzPts val="3200"/>
              <a:buNone/>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19">
          <p15:clr>
            <a:srgbClr val="FA7B17"/>
          </p15:clr>
        </p15:guide>
        <p15:guide id="2" pos="5053">
          <p15:clr>
            <a:srgbClr val="FA7B17"/>
          </p15:clr>
        </p15:guide>
        <p15:guide id="3" pos="2715">
          <p15:clr>
            <a:srgbClr val="FA7B17"/>
          </p15:clr>
        </p15:guide>
        <p15:guide id="4" pos="5157">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05 - Title and 2 columns">
  <p:cSld name="TITLE_AND_BODY_2_2">
    <p:spTree>
      <p:nvGrpSpPr>
        <p:cNvPr id="1" name="Shape 358"/>
        <p:cNvGrpSpPr/>
        <p:nvPr/>
      </p:nvGrpSpPr>
      <p:grpSpPr>
        <a:xfrm>
          <a:off x="0" y="0"/>
          <a:ext cx="0" cy="0"/>
          <a:chOff x="0" y="0"/>
          <a:chExt cx="0" cy="0"/>
        </a:xfrm>
      </p:grpSpPr>
      <p:sp>
        <p:nvSpPr>
          <p:cNvPr id="359" name="Google Shape;359;p60"/>
          <p:cNvSpPr txBox="1">
            <a:spLocks noGrp="1"/>
          </p:cNvSpPr>
          <p:nvPr>
            <p:ph type="body" idx="1"/>
          </p:nvPr>
        </p:nvSpPr>
        <p:spPr>
          <a:xfrm flipH="1">
            <a:off x="761933" y="1923567"/>
            <a:ext cx="5235600" cy="4480800"/>
          </a:xfrm>
          <a:prstGeom prst="rect">
            <a:avLst/>
          </a:prstGeom>
          <a:noFill/>
          <a:ln>
            <a:noFill/>
          </a:ln>
        </p:spPr>
        <p:txBody>
          <a:bodyPr spcFirstLastPara="1" wrap="square" lIns="0" tIns="0" rIns="121900" bIns="121900" anchor="t" anchorCtr="0">
            <a:noAutofit/>
          </a:bodyPr>
          <a:lstStyle>
            <a:lvl1pPr marL="457200" lvl="0" indent="-349250" algn="l">
              <a:lnSpc>
                <a:spcPct val="105000"/>
              </a:lnSpc>
              <a:spcBef>
                <a:spcPts val="0"/>
              </a:spcBef>
              <a:spcAft>
                <a:spcPts val="0"/>
              </a:spcAft>
              <a:buSzPts val="1900"/>
              <a:buChar char="■"/>
              <a:defRPr sz="1900"/>
            </a:lvl1pPr>
            <a:lvl2pPr marL="914400" lvl="1" indent="-349250" algn="l">
              <a:lnSpc>
                <a:spcPct val="115000"/>
              </a:lnSpc>
              <a:spcBef>
                <a:spcPts val="700"/>
              </a:spcBef>
              <a:spcAft>
                <a:spcPts val="0"/>
              </a:spcAft>
              <a:buClr>
                <a:schemeClr val="dk1"/>
              </a:buClr>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Clr>
                <a:schemeClr val="dk1"/>
              </a:buClr>
              <a:buSzPts val="1900"/>
              <a:buChar char="■"/>
              <a:defRPr/>
            </a:lvl4pPr>
            <a:lvl5pPr marL="2286000" lvl="4" indent="-349250" algn="l">
              <a:lnSpc>
                <a:spcPct val="115000"/>
              </a:lnSpc>
              <a:spcBef>
                <a:spcPts val="0"/>
              </a:spcBef>
              <a:spcAft>
                <a:spcPts val="0"/>
              </a:spcAft>
              <a:buClr>
                <a:schemeClr val="dk1"/>
              </a:buClr>
              <a:buSzPts val="1900"/>
              <a:buChar char="■"/>
              <a:defRPr/>
            </a:lvl5pPr>
            <a:lvl6pPr marL="2743200" lvl="5" indent="-349250" algn="l">
              <a:lnSpc>
                <a:spcPct val="115000"/>
              </a:lnSpc>
              <a:spcBef>
                <a:spcPts val="0"/>
              </a:spcBef>
              <a:spcAft>
                <a:spcPts val="0"/>
              </a:spcAft>
              <a:buClr>
                <a:schemeClr val="dk1"/>
              </a:buClr>
              <a:buSzPts val="1900"/>
              <a:buChar char="■"/>
              <a:defRPr/>
            </a:lvl6pPr>
            <a:lvl7pPr marL="3200400" lvl="6" indent="-349250" algn="l">
              <a:lnSpc>
                <a:spcPct val="115000"/>
              </a:lnSpc>
              <a:spcBef>
                <a:spcPts val="0"/>
              </a:spcBef>
              <a:spcAft>
                <a:spcPts val="0"/>
              </a:spcAft>
              <a:buClr>
                <a:schemeClr val="dk1"/>
              </a:buClr>
              <a:buSzPts val="1900"/>
              <a:buChar char="■"/>
              <a:defRPr/>
            </a:lvl7pPr>
            <a:lvl8pPr marL="3657600" lvl="7" indent="-349250" algn="l">
              <a:lnSpc>
                <a:spcPct val="115000"/>
              </a:lnSpc>
              <a:spcBef>
                <a:spcPts val="0"/>
              </a:spcBef>
              <a:spcAft>
                <a:spcPts val="0"/>
              </a:spcAft>
              <a:buClr>
                <a:schemeClr val="dk1"/>
              </a:buClr>
              <a:buSzPts val="1900"/>
              <a:buChar char="■"/>
              <a:defRPr/>
            </a:lvl8pPr>
            <a:lvl9pPr marL="4114800" lvl="8" indent="-349250" algn="l">
              <a:lnSpc>
                <a:spcPct val="115000"/>
              </a:lnSpc>
              <a:spcBef>
                <a:spcPts val="0"/>
              </a:spcBef>
              <a:spcAft>
                <a:spcPts val="0"/>
              </a:spcAft>
              <a:buClr>
                <a:schemeClr val="dk1"/>
              </a:buClr>
              <a:buSzPts val="1900"/>
              <a:buChar char="■"/>
              <a:defRPr/>
            </a:lvl9pPr>
          </a:lstStyle>
          <a:p>
            <a:endParaRPr/>
          </a:p>
        </p:txBody>
      </p:sp>
      <p:sp>
        <p:nvSpPr>
          <p:cNvPr id="360" name="Google Shape;360;p60"/>
          <p:cNvSpPr txBox="1">
            <a:spLocks noGrp="1"/>
          </p:cNvSpPr>
          <p:nvPr>
            <p:ph type="body" idx="2"/>
          </p:nvPr>
        </p:nvSpPr>
        <p:spPr>
          <a:xfrm flipH="1">
            <a:off x="6492400" y="1923567"/>
            <a:ext cx="5235600" cy="4480800"/>
          </a:xfrm>
          <a:prstGeom prst="rect">
            <a:avLst/>
          </a:prstGeom>
          <a:noFill/>
          <a:ln>
            <a:noFill/>
          </a:ln>
        </p:spPr>
        <p:txBody>
          <a:bodyPr spcFirstLastPara="1" wrap="square" lIns="0" tIns="0" rIns="121900" bIns="121900" anchor="t" anchorCtr="0">
            <a:noAutofit/>
          </a:bodyPr>
          <a:lstStyle>
            <a:lvl1pPr marL="457200" lvl="0" indent="-349250" algn="l">
              <a:lnSpc>
                <a:spcPct val="105000"/>
              </a:lnSpc>
              <a:spcBef>
                <a:spcPts val="0"/>
              </a:spcBef>
              <a:spcAft>
                <a:spcPts val="0"/>
              </a:spcAft>
              <a:buSzPts val="1900"/>
              <a:buChar char="■"/>
              <a:defRPr sz="1900"/>
            </a:lvl1pPr>
            <a:lvl2pPr marL="914400" lvl="1" indent="-349250" algn="l">
              <a:lnSpc>
                <a:spcPct val="115000"/>
              </a:lnSpc>
              <a:spcBef>
                <a:spcPts val="700"/>
              </a:spcBef>
              <a:spcAft>
                <a:spcPts val="0"/>
              </a:spcAft>
              <a:buClr>
                <a:schemeClr val="dk1"/>
              </a:buClr>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Clr>
                <a:schemeClr val="dk1"/>
              </a:buClr>
              <a:buSzPts val="1900"/>
              <a:buChar char="■"/>
              <a:defRPr/>
            </a:lvl4pPr>
            <a:lvl5pPr marL="2286000" lvl="4" indent="-349250" algn="l">
              <a:lnSpc>
                <a:spcPct val="115000"/>
              </a:lnSpc>
              <a:spcBef>
                <a:spcPts val="0"/>
              </a:spcBef>
              <a:spcAft>
                <a:spcPts val="0"/>
              </a:spcAft>
              <a:buClr>
                <a:schemeClr val="dk1"/>
              </a:buClr>
              <a:buSzPts val="1900"/>
              <a:buChar char="■"/>
              <a:defRPr/>
            </a:lvl5pPr>
            <a:lvl6pPr marL="2743200" lvl="5" indent="-349250" algn="l">
              <a:lnSpc>
                <a:spcPct val="115000"/>
              </a:lnSpc>
              <a:spcBef>
                <a:spcPts val="0"/>
              </a:spcBef>
              <a:spcAft>
                <a:spcPts val="0"/>
              </a:spcAft>
              <a:buClr>
                <a:schemeClr val="dk1"/>
              </a:buClr>
              <a:buSzPts val="1900"/>
              <a:buChar char="■"/>
              <a:defRPr/>
            </a:lvl6pPr>
            <a:lvl7pPr marL="3200400" lvl="6" indent="-349250" algn="l">
              <a:lnSpc>
                <a:spcPct val="115000"/>
              </a:lnSpc>
              <a:spcBef>
                <a:spcPts val="0"/>
              </a:spcBef>
              <a:spcAft>
                <a:spcPts val="0"/>
              </a:spcAft>
              <a:buClr>
                <a:schemeClr val="dk1"/>
              </a:buClr>
              <a:buSzPts val="1900"/>
              <a:buChar char="■"/>
              <a:defRPr/>
            </a:lvl7pPr>
            <a:lvl8pPr marL="3657600" lvl="7" indent="-349250" algn="l">
              <a:lnSpc>
                <a:spcPct val="115000"/>
              </a:lnSpc>
              <a:spcBef>
                <a:spcPts val="0"/>
              </a:spcBef>
              <a:spcAft>
                <a:spcPts val="0"/>
              </a:spcAft>
              <a:buClr>
                <a:schemeClr val="dk1"/>
              </a:buClr>
              <a:buSzPts val="1900"/>
              <a:buChar char="■"/>
              <a:defRPr/>
            </a:lvl8pPr>
            <a:lvl9pPr marL="4114800" lvl="8" indent="-349250" algn="l">
              <a:lnSpc>
                <a:spcPct val="115000"/>
              </a:lnSpc>
              <a:spcBef>
                <a:spcPts val="0"/>
              </a:spcBef>
              <a:spcAft>
                <a:spcPts val="0"/>
              </a:spcAft>
              <a:buClr>
                <a:schemeClr val="dk1"/>
              </a:buClr>
              <a:buSzPts val="1900"/>
              <a:buChar char="■"/>
              <a:defRPr/>
            </a:lvl9pPr>
          </a:lstStyle>
          <a:p>
            <a:endParaRPr/>
          </a:p>
        </p:txBody>
      </p:sp>
      <p:sp>
        <p:nvSpPr>
          <p:cNvPr id="361" name="Google Shape;361;p60"/>
          <p:cNvSpPr txBox="1">
            <a:spLocks noGrp="1"/>
          </p:cNvSpPr>
          <p:nvPr>
            <p:ph type="subTitle" idx="3"/>
          </p:nvPr>
        </p:nvSpPr>
        <p:spPr>
          <a:xfrm>
            <a:off x="761933" y="962800"/>
            <a:ext cx="9908700" cy="582300"/>
          </a:xfrm>
          <a:prstGeom prst="rect">
            <a:avLst/>
          </a:prstGeom>
          <a:noFill/>
          <a:ln>
            <a:noFill/>
          </a:ln>
        </p:spPr>
        <p:txBody>
          <a:bodyPr spcFirstLastPara="1" wrap="square" lIns="0" tIns="121900" rIns="121900" bIns="121900" anchor="t" anchorCtr="0">
            <a:noAutofit/>
          </a:bodyPr>
          <a:lstStyle>
            <a:lvl1pPr lvl="0" algn="l">
              <a:lnSpc>
                <a:spcPct val="105000"/>
              </a:lnSpc>
              <a:spcBef>
                <a:spcPts val="0"/>
              </a:spcBef>
              <a:spcAft>
                <a:spcPts val="0"/>
              </a:spcAft>
              <a:buClr>
                <a:srgbClr val="706B69"/>
              </a:buClr>
              <a:buSzPts val="2300"/>
              <a:buFont typeface="Arial"/>
              <a:buNone/>
              <a:defRPr sz="23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900"/>
              <a:buNone/>
              <a:defRPr>
                <a:solidFill>
                  <a:schemeClr val="accent3"/>
                </a:solidFill>
              </a:defRPr>
            </a:lvl2pPr>
            <a:lvl3pPr lvl="2" algn="l">
              <a:lnSpc>
                <a:spcPct val="115000"/>
              </a:lnSpc>
              <a:spcBef>
                <a:spcPts val="0"/>
              </a:spcBef>
              <a:spcAft>
                <a:spcPts val="0"/>
              </a:spcAft>
              <a:buClr>
                <a:schemeClr val="accent3"/>
              </a:buClr>
              <a:buSzPts val="1900"/>
              <a:buNone/>
              <a:defRPr>
                <a:solidFill>
                  <a:schemeClr val="accent3"/>
                </a:solidFill>
              </a:defRPr>
            </a:lvl3pPr>
            <a:lvl4pPr lvl="3" algn="l">
              <a:lnSpc>
                <a:spcPct val="115000"/>
              </a:lnSpc>
              <a:spcBef>
                <a:spcPts val="0"/>
              </a:spcBef>
              <a:spcAft>
                <a:spcPts val="0"/>
              </a:spcAft>
              <a:buClr>
                <a:schemeClr val="accent3"/>
              </a:buClr>
              <a:buSzPts val="1900"/>
              <a:buNone/>
              <a:defRPr>
                <a:solidFill>
                  <a:schemeClr val="accent3"/>
                </a:solidFill>
              </a:defRPr>
            </a:lvl4pPr>
            <a:lvl5pPr lvl="4" algn="l">
              <a:lnSpc>
                <a:spcPct val="115000"/>
              </a:lnSpc>
              <a:spcBef>
                <a:spcPts val="0"/>
              </a:spcBef>
              <a:spcAft>
                <a:spcPts val="0"/>
              </a:spcAft>
              <a:buClr>
                <a:schemeClr val="accent3"/>
              </a:buClr>
              <a:buSzPts val="1900"/>
              <a:buNone/>
              <a:defRPr>
                <a:solidFill>
                  <a:schemeClr val="accent3"/>
                </a:solidFill>
              </a:defRPr>
            </a:lvl5pPr>
            <a:lvl6pPr lvl="5" algn="l">
              <a:lnSpc>
                <a:spcPct val="115000"/>
              </a:lnSpc>
              <a:spcBef>
                <a:spcPts val="0"/>
              </a:spcBef>
              <a:spcAft>
                <a:spcPts val="0"/>
              </a:spcAft>
              <a:buClr>
                <a:schemeClr val="accent3"/>
              </a:buClr>
              <a:buSzPts val="1900"/>
              <a:buNone/>
              <a:defRPr>
                <a:solidFill>
                  <a:schemeClr val="accent3"/>
                </a:solidFill>
              </a:defRPr>
            </a:lvl6pPr>
            <a:lvl7pPr lvl="6" algn="l">
              <a:lnSpc>
                <a:spcPct val="115000"/>
              </a:lnSpc>
              <a:spcBef>
                <a:spcPts val="0"/>
              </a:spcBef>
              <a:spcAft>
                <a:spcPts val="0"/>
              </a:spcAft>
              <a:buClr>
                <a:schemeClr val="accent3"/>
              </a:buClr>
              <a:buSzPts val="1900"/>
              <a:buNone/>
              <a:defRPr>
                <a:solidFill>
                  <a:schemeClr val="accent3"/>
                </a:solidFill>
              </a:defRPr>
            </a:lvl7pPr>
            <a:lvl8pPr lvl="7" algn="l">
              <a:lnSpc>
                <a:spcPct val="115000"/>
              </a:lnSpc>
              <a:spcBef>
                <a:spcPts val="0"/>
              </a:spcBef>
              <a:spcAft>
                <a:spcPts val="0"/>
              </a:spcAft>
              <a:buClr>
                <a:schemeClr val="accent3"/>
              </a:buClr>
              <a:buSzPts val="1900"/>
              <a:buNone/>
              <a:defRPr>
                <a:solidFill>
                  <a:schemeClr val="accent3"/>
                </a:solidFill>
              </a:defRPr>
            </a:lvl8pPr>
            <a:lvl9pPr lvl="8" algn="l">
              <a:lnSpc>
                <a:spcPct val="115000"/>
              </a:lnSpc>
              <a:spcBef>
                <a:spcPts val="0"/>
              </a:spcBef>
              <a:spcAft>
                <a:spcPts val="0"/>
              </a:spcAft>
              <a:buClr>
                <a:schemeClr val="accent3"/>
              </a:buClr>
              <a:buSzPts val="1900"/>
              <a:buNone/>
              <a:defRPr>
                <a:solidFill>
                  <a:schemeClr val="accent3"/>
                </a:solidFill>
              </a:defRPr>
            </a:lvl9pPr>
          </a:lstStyle>
          <a:p>
            <a:endParaRPr/>
          </a:p>
        </p:txBody>
      </p:sp>
      <p:sp>
        <p:nvSpPr>
          <p:cNvPr id="362" name="Google Shape;362;p60"/>
          <p:cNvSpPr txBox="1">
            <a:spLocks noGrp="1"/>
          </p:cNvSpPr>
          <p:nvPr>
            <p:ph type="title"/>
          </p:nvPr>
        </p:nvSpPr>
        <p:spPr>
          <a:xfrm>
            <a:off x="761933" y="576900"/>
            <a:ext cx="9908700" cy="763500"/>
          </a:xfrm>
          <a:prstGeom prst="rect">
            <a:avLst/>
          </a:prstGeom>
          <a:noFill/>
          <a:ln>
            <a:noFill/>
          </a:ln>
        </p:spPr>
        <p:txBody>
          <a:bodyPr spcFirstLastPara="1" wrap="square" lIns="0" tIns="121900" rIns="121900" bIns="121900" anchor="t" anchorCtr="0">
            <a:noAutofit/>
          </a:bodyPr>
          <a:lstStyle>
            <a:lvl1pPr lvl="0" algn="l">
              <a:lnSpc>
                <a:spcPct val="100000"/>
              </a:lnSpc>
              <a:spcBef>
                <a:spcPts val="0"/>
              </a:spcBef>
              <a:spcAft>
                <a:spcPts val="0"/>
              </a:spcAft>
              <a:buSzPts val="2900"/>
              <a:buFont typeface="Arial"/>
              <a:buNone/>
              <a:defRPr sz="2900">
                <a:latin typeface="Arial"/>
                <a:ea typeface="Arial"/>
                <a:cs typeface="Arial"/>
                <a:sym typeface="Arial"/>
              </a:defRPr>
            </a:lvl1pPr>
            <a:lvl2pPr lvl="1" algn="l">
              <a:lnSpc>
                <a:spcPct val="100000"/>
              </a:lnSpc>
              <a:spcBef>
                <a:spcPts val="0"/>
              </a:spcBef>
              <a:spcAft>
                <a:spcPts val="0"/>
              </a:spcAft>
              <a:buClr>
                <a:schemeClr val="dk1"/>
              </a:buClr>
              <a:buSzPts val="3200"/>
              <a:buNone/>
              <a:defRPr>
                <a:solidFill>
                  <a:schemeClr val="dk1"/>
                </a:solidFill>
              </a:defRPr>
            </a:lvl2pPr>
            <a:lvl3pPr lvl="2" algn="l">
              <a:lnSpc>
                <a:spcPct val="100000"/>
              </a:lnSpc>
              <a:spcBef>
                <a:spcPts val="0"/>
              </a:spcBef>
              <a:spcAft>
                <a:spcPts val="0"/>
              </a:spcAft>
              <a:buClr>
                <a:schemeClr val="dk1"/>
              </a:buClr>
              <a:buSzPts val="3200"/>
              <a:buNone/>
              <a:defRPr>
                <a:solidFill>
                  <a:schemeClr val="dk1"/>
                </a:solidFill>
              </a:defRPr>
            </a:lvl3pPr>
            <a:lvl4pPr lvl="3" algn="l">
              <a:lnSpc>
                <a:spcPct val="100000"/>
              </a:lnSpc>
              <a:spcBef>
                <a:spcPts val="0"/>
              </a:spcBef>
              <a:spcAft>
                <a:spcPts val="0"/>
              </a:spcAft>
              <a:buClr>
                <a:schemeClr val="dk1"/>
              </a:buClr>
              <a:buSzPts val="3200"/>
              <a:buNone/>
              <a:defRPr>
                <a:solidFill>
                  <a:schemeClr val="dk1"/>
                </a:solidFill>
              </a:defRPr>
            </a:lvl4pPr>
            <a:lvl5pPr lvl="4" algn="l">
              <a:lnSpc>
                <a:spcPct val="100000"/>
              </a:lnSpc>
              <a:spcBef>
                <a:spcPts val="0"/>
              </a:spcBef>
              <a:spcAft>
                <a:spcPts val="0"/>
              </a:spcAft>
              <a:buClr>
                <a:schemeClr val="dk1"/>
              </a:buClr>
              <a:buSzPts val="3200"/>
              <a:buNone/>
              <a:defRPr>
                <a:solidFill>
                  <a:schemeClr val="dk1"/>
                </a:solidFill>
              </a:defRPr>
            </a:lvl5pPr>
            <a:lvl6pPr lvl="5" algn="l">
              <a:lnSpc>
                <a:spcPct val="100000"/>
              </a:lnSpc>
              <a:spcBef>
                <a:spcPts val="0"/>
              </a:spcBef>
              <a:spcAft>
                <a:spcPts val="0"/>
              </a:spcAft>
              <a:buClr>
                <a:schemeClr val="dk1"/>
              </a:buClr>
              <a:buSzPts val="3200"/>
              <a:buNone/>
              <a:defRPr>
                <a:solidFill>
                  <a:schemeClr val="dk1"/>
                </a:solidFill>
              </a:defRPr>
            </a:lvl6pPr>
            <a:lvl7pPr lvl="6" algn="l">
              <a:lnSpc>
                <a:spcPct val="100000"/>
              </a:lnSpc>
              <a:spcBef>
                <a:spcPts val="0"/>
              </a:spcBef>
              <a:spcAft>
                <a:spcPts val="0"/>
              </a:spcAft>
              <a:buClr>
                <a:schemeClr val="dk1"/>
              </a:buClr>
              <a:buSzPts val="3200"/>
              <a:buNone/>
              <a:defRPr>
                <a:solidFill>
                  <a:schemeClr val="dk1"/>
                </a:solidFill>
              </a:defRPr>
            </a:lvl7pPr>
            <a:lvl8pPr lvl="7" algn="l">
              <a:lnSpc>
                <a:spcPct val="100000"/>
              </a:lnSpc>
              <a:spcBef>
                <a:spcPts val="0"/>
              </a:spcBef>
              <a:spcAft>
                <a:spcPts val="0"/>
              </a:spcAft>
              <a:buClr>
                <a:schemeClr val="dk1"/>
              </a:buClr>
              <a:buSzPts val="3200"/>
              <a:buNone/>
              <a:defRPr>
                <a:solidFill>
                  <a:schemeClr val="dk1"/>
                </a:solidFill>
              </a:defRPr>
            </a:lvl8pPr>
            <a:lvl9pPr lvl="8" algn="l">
              <a:lnSpc>
                <a:spcPct val="100000"/>
              </a:lnSpc>
              <a:spcBef>
                <a:spcPts val="0"/>
              </a:spcBef>
              <a:spcAft>
                <a:spcPts val="0"/>
              </a:spcAft>
              <a:buClr>
                <a:schemeClr val="dk1"/>
              </a:buClr>
              <a:buSzPts val="3200"/>
              <a:buNone/>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3840">
          <p15:clr>
            <a:srgbClr val="FA7B17"/>
          </p15:clr>
        </p15:guide>
        <p15:guide id="2" pos="4045">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63"/>
        <p:cNvGrpSpPr/>
        <p:nvPr/>
      </p:nvGrpSpPr>
      <p:grpSpPr>
        <a:xfrm>
          <a:off x="0" y="0"/>
          <a:ext cx="0" cy="0"/>
          <a:chOff x="0" y="0"/>
          <a:chExt cx="0" cy="0"/>
        </a:xfrm>
      </p:grpSpPr>
      <p:sp>
        <p:nvSpPr>
          <p:cNvPr id="364" name="Google Shape;364;p61"/>
          <p:cNvSpPr txBox="1">
            <a:spLocks noGrp="1"/>
          </p:cNvSpPr>
          <p:nvPr>
            <p:ph type="ctrTitle"/>
          </p:nvPr>
        </p:nvSpPr>
        <p:spPr>
          <a:xfrm>
            <a:off x="415611" y="992767"/>
            <a:ext cx="11360700" cy="2736900"/>
          </a:xfrm>
          <a:prstGeom prst="rect">
            <a:avLst/>
          </a:prstGeom>
          <a:noFill/>
          <a:ln>
            <a:noFill/>
          </a:ln>
        </p:spPr>
        <p:txBody>
          <a:bodyPr spcFirstLastPara="1" wrap="square" lIns="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65" name="Google Shape;365;p61"/>
          <p:cNvSpPr txBox="1">
            <a:spLocks noGrp="1"/>
          </p:cNvSpPr>
          <p:nvPr>
            <p:ph type="subTitle" idx="1"/>
          </p:nvPr>
        </p:nvSpPr>
        <p:spPr>
          <a:xfrm>
            <a:off x="415600" y="3778833"/>
            <a:ext cx="11360700" cy="1056900"/>
          </a:xfrm>
          <a:prstGeom prst="rect">
            <a:avLst/>
          </a:prstGeom>
          <a:noFill/>
          <a:ln>
            <a:noFill/>
          </a:ln>
        </p:spPr>
        <p:txBody>
          <a:bodyPr spcFirstLastPara="1" wrap="square" lIns="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66" name="Google Shape;366;p6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ies + subtitle - Cardiac">
  <p:cSld name="Case Studies + subtitle - Cardiac">
    <p:spTree>
      <p:nvGrpSpPr>
        <p:cNvPr id="1" name="Shape 48"/>
        <p:cNvGrpSpPr/>
        <p:nvPr/>
      </p:nvGrpSpPr>
      <p:grpSpPr>
        <a:xfrm>
          <a:off x="0" y="0"/>
          <a:ext cx="0" cy="0"/>
          <a:chOff x="0" y="0"/>
          <a:chExt cx="0" cy="0"/>
        </a:xfrm>
      </p:grpSpPr>
      <p:sp>
        <p:nvSpPr>
          <p:cNvPr id="49" name="Google Shape;49;p7"/>
          <p:cNvSpPr/>
          <p:nvPr/>
        </p:nvSpPr>
        <p:spPr>
          <a:xfrm flipH="1">
            <a:off x="7979227" y="0"/>
            <a:ext cx="4212771" cy="628851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7"/>
          <p:cNvSpPr/>
          <p:nvPr/>
        </p:nvSpPr>
        <p:spPr>
          <a:xfrm>
            <a:off x="0" y="6286501"/>
            <a:ext cx="12192000" cy="571499"/>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1" name="Google Shape;51;p7"/>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52" name="Google Shape;52;p7"/>
          <p:cNvSpPr txBox="1"/>
          <p:nvPr/>
        </p:nvSpPr>
        <p:spPr>
          <a:xfrm>
            <a:off x="88828" y="6399710"/>
            <a:ext cx="325997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©2020 Roche  | page </a:t>
            </a: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pic>
        <p:nvPicPr>
          <p:cNvPr id="53" name="Google Shape;53;p7"/>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54" name="Google Shape;54;p7"/>
          <p:cNvSpPr txBox="1">
            <a:spLocks noGrp="1"/>
          </p:cNvSpPr>
          <p:nvPr>
            <p:ph type="ctrTitle"/>
          </p:nvPr>
        </p:nvSpPr>
        <p:spPr>
          <a:xfrm>
            <a:off x="511175" y="461016"/>
            <a:ext cx="7388487" cy="40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511176" y="866273"/>
            <a:ext cx="7468052" cy="870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Font typeface="Arial"/>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6" name="Google Shape;56;p7"/>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57" name="Google Shape;57;p7"/>
          <p:cNvSpPr txBox="1">
            <a:spLocks noGrp="1"/>
          </p:cNvSpPr>
          <p:nvPr>
            <p:ph type="body" idx="2"/>
          </p:nvPr>
        </p:nvSpPr>
        <p:spPr>
          <a:xfrm>
            <a:off x="511175" y="1736725"/>
            <a:ext cx="7162244" cy="4343564"/>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300"/>
              </a:spcBef>
              <a:spcAft>
                <a:spcPts val="0"/>
              </a:spcAft>
              <a:buClr>
                <a:schemeClr val="dk1"/>
              </a:buClr>
              <a:buSzPts val="1980"/>
              <a:buChar char="•"/>
              <a:defRPr sz="1800"/>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7"/>
          <p:cNvSpPr txBox="1">
            <a:spLocks noGrp="1"/>
          </p:cNvSpPr>
          <p:nvPr>
            <p:ph type="body" idx="3"/>
          </p:nvPr>
        </p:nvSpPr>
        <p:spPr>
          <a:xfrm>
            <a:off x="8298325" y="2028825"/>
            <a:ext cx="3467666" cy="3881878"/>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Clr>
                <a:schemeClr val="lt1"/>
              </a:buClr>
              <a:buSzPts val="1980"/>
              <a:buChar char="•"/>
              <a:defRPr sz="1800">
                <a:solidFill>
                  <a:schemeClr val="lt1"/>
                </a:solidFill>
              </a:defRPr>
            </a:lvl1pPr>
            <a:lvl2pPr marL="914400" lvl="1" indent="-228600" algn="l">
              <a:lnSpc>
                <a:spcPct val="100000"/>
              </a:lnSpc>
              <a:spcBef>
                <a:spcPts val="0"/>
              </a:spcBef>
              <a:spcAft>
                <a:spcPts val="0"/>
              </a:spcAft>
              <a:buSzPts val="1980"/>
              <a:buNone/>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59"/>
        <p:cNvGrpSpPr/>
        <p:nvPr/>
      </p:nvGrpSpPr>
      <p:grpSpPr>
        <a:xfrm>
          <a:off x="0" y="0"/>
          <a:ext cx="0" cy="0"/>
          <a:chOff x="0" y="0"/>
          <a:chExt cx="0" cy="0"/>
        </a:xfrm>
      </p:grpSpPr>
      <p:sp>
        <p:nvSpPr>
          <p:cNvPr id="60" name="Google Shape;60;p8"/>
          <p:cNvSpPr txBox="1"/>
          <p:nvPr/>
        </p:nvSpPr>
        <p:spPr>
          <a:xfrm>
            <a:off x="529494" y="2924175"/>
            <a:ext cx="11138876" cy="1009650"/>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90000"/>
              </a:lnSpc>
              <a:spcBef>
                <a:spcPts val="0"/>
              </a:spcBef>
              <a:spcAft>
                <a:spcPts val="0"/>
              </a:spcAft>
              <a:buClr>
                <a:srgbClr val="0364A4"/>
              </a:buClr>
              <a:buSzPct val="100000"/>
              <a:buFont typeface="Arial"/>
              <a:buNone/>
            </a:pPr>
            <a:r>
              <a:rPr lang="en-US" sz="6100" b="1" i="1" u="none" strike="noStrike" cap="none">
                <a:solidFill>
                  <a:srgbClr val="0364A4"/>
                </a:solidFill>
                <a:latin typeface="Arial"/>
                <a:ea typeface="Arial"/>
                <a:cs typeface="Arial"/>
                <a:sym typeface="Arial"/>
              </a:rPr>
              <a:t>Doing now what patients need next</a:t>
            </a:r>
            <a:endParaRPr sz="6100" b="1" i="0" u="none" strike="noStrike" cap="none">
              <a:solidFill>
                <a:srgbClr val="0364A4"/>
              </a:solidFill>
              <a:latin typeface="Arial"/>
              <a:ea typeface="Arial"/>
              <a:cs typeface="Arial"/>
              <a:sym typeface="Arial"/>
            </a:endParaRPr>
          </a:p>
        </p:txBody>
      </p:sp>
      <p:sp>
        <p:nvSpPr>
          <p:cNvPr id="61" name="Google Shape;61;p8"/>
          <p:cNvSpPr/>
          <p:nvPr/>
        </p:nvSpPr>
        <p:spPr>
          <a:xfrm>
            <a:off x="0" y="6062133"/>
            <a:ext cx="12191999" cy="7958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8"/>
          <p:cNvSpPr/>
          <p:nvPr/>
        </p:nvSpPr>
        <p:spPr>
          <a:xfrm>
            <a:off x="0" y="6286501"/>
            <a:ext cx="12192000" cy="571499"/>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63" name="Google Shape;63;p8"/>
          <p:cNvPicPr preferRelativeResize="0"/>
          <p:nvPr/>
        </p:nvPicPr>
        <p:blipFill rotWithShape="1">
          <a:blip r:embed="rId2">
            <a:alphaModFix/>
          </a:blip>
          <a:srcRect/>
          <a:stretch/>
        </p:blipFill>
        <p:spPr>
          <a:xfrm>
            <a:off x="11070683" y="6424612"/>
            <a:ext cx="902133" cy="3657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511174" y="461017"/>
            <a:ext cx="10385425" cy="85741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600" b="1">
                <a:solidFill>
                  <a:schemeClr val="accent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511175" y="1736725"/>
            <a:ext cx="11157195" cy="4541838"/>
          </a:xfrm>
          <a:prstGeom prst="rect">
            <a:avLst/>
          </a:prstGeom>
          <a:noFill/>
          <a:ln>
            <a:noFill/>
          </a:ln>
        </p:spPr>
        <p:txBody>
          <a:bodyPr spcFirstLastPara="1" wrap="square" lIns="0" tIns="0" rIns="0" bIns="0" anchor="t" anchorCtr="0">
            <a:noAutofit/>
          </a:bodyPr>
          <a:lstStyle>
            <a:lvl1pPr marL="457200" lvl="0" indent="-354330" algn="l">
              <a:lnSpc>
                <a:spcPct val="100000"/>
              </a:lnSpc>
              <a:spcBef>
                <a:spcPts val="1200"/>
              </a:spcBef>
              <a:spcAft>
                <a:spcPts val="0"/>
              </a:spcAft>
              <a:buSzPts val="1980"/>
              <a:buChar char="•"/>
              <a:defRPr>
                <a:solidFill>
                  <a:schemeClr val="dk1"/>
                </a:solidFill>
              </a:defRPr>
            </a:lvl1pPr>
            <a:lvl2pPr marL="914400" lvl="1" indent="-354330" algn="l">
              <a:lnSpc>
                <a:spcPct val="100000"/>
              </a:lnSpc>
              <a:spcBef>
                <a:spcPts val="0"/>
              </a:spcBef>
              <a:spcAft>
                <a:spcPts val="0"/>
              </a:spcAft>
              <a:buSzPts val="1980"/>
              <a:buChar char="•"/>
              <a:defRPr>
                <a:solidFill>
                  <a:schemeClr val="dk1"/>
                </a:solidFill>
              </a:defRPr>
            </a:lvl2pPr>
            <a:lvl3pPr marL="1371600" lvl="2" indent="-354330" algn="l">
              <a:lnSpc>
                <a:spcPct val="100000"/>
              </a:lnSpc>
              <a:spcBef>
                <a:spcPts val="0"/>
              </a:spcBef>
              <a:spcAft>
                <a:spcPts val="0"/>
              </a:spcAft>
              <a:buSzPts val="1980"/>
              <a:buChar char="–"/>
              <a:defRPr>
                <a:solidFill>
                  <a:schemeClr val="dk1"/>
                </a:solidFill>
              </a:defRPr>
            </a:lvl3pPr>
            <a:lvl4pPr marL="1828800" lvl="3" indent="-368300" algn="l">
              <a:lnSpc>
                <a:spcPct val="110000"/>
              </a:lnSpc>
              <a:spcBef>
                <a:spcPts val="0"/>
              </a:spcBef>
              <a:spcAft>
                <a:spcPts val="0"/>
              </a:spcAft>
              <a:buClr>
                <a:schemeClr val="dk1"/>
              </a:buClr>
              <a:buSzPts val="2200"/>
              <a:buChar char="•"/>
              <a:defRPr>
                <a:solidFill>
                  <a:schemeClr val="dk1"/>
                </a:solidFill>
              </a:defRPr>
            </a:lvl4pPr>
            <a:lvl5pPr marL="2286000" lvl="4" indent="-368300" algn="l">
              <a:lnSpc>
                <a:spcPct val="110000"/>
              </a:lnSpc>
              <a:spcBef>
                <a:spcPts val="0"/>
              </a:spcBef>
              <a:spcAft>
                <a:spcPts val="0"/>
              </a:spcAft>
              <a:buClr>
                <a:schemeClr val="dk1"/>
              </a:buClr>
              <a:buSzPts val="22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Line title &amp; subtitle">
  <p:cSld name="2 Line title &amp; subtitle">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511175" y="461016"/>
            <a:ext cx="9720000" cy="83244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511175" y="1293464"/>
            <a:ext cx="9720000" cy="3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2860"/>
              <a:buNone/>
              <a:defRPr sz="2600" i="1">
                <a:solidFill>
                  <a:schemeClr val="dk2"/>
                </a:solidFill>
                <a:latin typeface="Arial"/>
                <a:ea typeface="Arial"/>
                <a:cs typeface="Arial"/>
                <a:sym typeface="Arial"/>
              </a:defRPr>
            </a:lvl1pPr>
            <a:lvl2pPr marL="914400" lvl="1" indent="-354330" algn="l">
              <a:lnSpc>
                <a:spcPct val="100000"/>
              </a:lnSpc>
              <a:spcBef>
                <a:spcPts val="0"/>
              </a:spcBef>
              <a:spcAft>
                <a:spcPts val="0"/>
              </a:spcAft>
              <a:buSzPts val="1980"/>
              <a:buChar char="•"/>
              <a:defRPr/>
            </a:lvl2pPr>
            <a:lvl3pPr marL="1371600" lvl="2" indent="-342900" algn="l">
              <a:lnSpc>
                <a:spcPct val="100000"/>
              </a:lnSpc>
              <a:spcBef>
                <a:spcPts val="0"/>
              </a:spcBef>
              <a:spcAft>
                <a:spcPts val="0"/>
              </a:spcAft>
              <a:buSzPts val="1800"/>
              <a:buChar char="–"/>
              <a:defRPr/>
            </a:lvl3pPr>
            <a:lvl4pPr marL="1828800" lvl="3" indent="-354330" algn="l">
              <a:lnSpc>
                <a:spcPct val="110000"/>
              </a:lnSpc>
              <a:spcBef>
                <a:spcPts val="0"/>
              </a:spcBef>
              <a:spcAft>
                <a:spcPts val="0"/>
              </a:spcAft>
              <a:buClr>
                <a:schemeClr val="dk1"/>
              </a:buClr>
              <a:buSzPts val="1980"/>
              <a:buChar char="•"/>
              <a:defRPr/>
            </a:lvl4pPr>
            <a:lvl5pPr marL="2286000" lvl="4" indent="-354329" algn="l">
              <a:lnSpc>
                <a:spcPct val="110000"/>
              </a:lnSpc>
              <a:spcBef>
                <a:spcPts val="0"/>
              </a:spcBef>
              <a:spcAft>
                <a:spcPts val="0"/>
              </a:spcAft>
              <a:buClr>
                <a:schemeClr val="dk1"/>
              </a:buClr>
              <a:buSzPts val="198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 Id="rId30"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jp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jpg"/><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10.png"/><Relationship Id="rId4" Type="http://schemas.openxmlformats.org/officeDocument/2006/relationships/slideLayout" Target="../slideLayouts/slideLayout5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7">
            <a:alphaModFix/>
          </a:blip>
          <a:srcRect/>
          <a:stretch/>
        </p:blipFill>
        <p:spPr>
          <a:xfrm>
            <a:off x="9713645" y="1673432"/>
            <a:ext cx="2478356" cy="4610996"/>
          </a:xfrm>
          <a:prstGeom prst="rect">
            <a:avLst/>
          </a:prstGeom>
          <a:noFill/>
          <a:ln>
            <a:noFill/>
          </a:ln>
        </p:spPr>
      </p:pic>
      <p:pic>
        <p:nvPicPr>
          <p:cNvPr id="11" name="Google Shape;11;p1"/>
          <p:cNvPicPr preferRelativeResize="0"/>
          <p:nvPr/>
        </p:nvPicPr>
        <p:blipFill rotWithShape="1">
          <a:blip r:embed="rId28">
            <a:alphaModFix/>
          </a:blip>
          <a:srcRect/>
          <a:stretch/>
        </p:blipFill>
        <p:spPr>
          <a:xfrm flipH="1">
            <a:off x="0" y="1673432"/>
            <a:ext cx="2643761" cy="4610996"/>
          </a:xfrm>
          <a:prstGeom prst="rect">
            <a:avLst/>
          </a:prstGeom>
          <a:noFill/>
          <a:ln>
            <a:noFill/>
          </a:ln>
        </p:spPr>
      </p:pic>
      <p:pic>
        <p:nvPicPr>
          <p:cNvPr id="12" name="Google Shape;12;p1"/>
          <p:cNvPicPr preferRelativeResize="0"/>
          <p:nvPr/>
        </p:nvPicPr>
        <p:blipFill rotWithShape="1">
          <a:blip r:embed="rId29">
            <a:alphaModFix/>
          </a:blip>
          <a:srcRect/>
          <a:stretch/>
        </p:blipFill>
        <p:spPr>
          <a:xfrm>
            <a:off x="11122446" y="340211"/>
            <a:ext cx="643545" cy="334269"/>
          </a:xfrm>
          <a:prstGeom prst="rect">
            <a:avLst/>
          </a:prstGeom>
          <a:noFill/>
          <a:ln>
            <a:noFill/>
          </a:ln>
        </p:spPr>
      </p:pic>
      <p:sp>
        <p:nvSpPr>
          <p:cNvPr id="13" name="Google Shape;13;p1"/>
          <p:cNvSpPr txBox="1">
            <a:spLocks noGrp="1"/>
          </p:cNvSpPr>
          <p:nvPr>
            <p:ph type="title"/>
          </p:nvPr>
        </p:nvSpPr>
        <p:spPr>
          <a:xfrm>
            <a:off x="511175" y="461017"/>
            <a:ext cx="9720000" cy="40801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6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520932" y="1745233"/>
            <a:ext cx="11236093" cy="4177231"/>
          </a:xfrm>
          <a:prstGeom prst="rect">
            <a:avLst/>
          </a:prstGeom>
          <a:noFill/>
          <a:ln>
            <a:noFill/>
          </a:ln>
        </p:spPr>
        <p:txBody>
          <a:bodyPr spcFirstLastPara="1" wrap="square" lIns="0" tIns="0" rIns="0" bIns="0" anchor="t" anchorCtr="0">
            <a:noAutofit/>
          </a:bodyPr>
          <a:lstStyle>
            <a:lvl1pPr marL="457200" marR="0" lvl="0" indent="-354330" algn="l" rtl="0">
              <a:lnSpc>
                <a:spcPct val="100000"/>
              </a:lnSpc>
              <a:spcBef>
                <a:spcPts val="1200"/>
              </a:spcBef>
              <a:spcAft>
                <a:spcPts val="0"/>
              </a:spcAft>
              <a:buClr>
                <a:schemeClr val="dk1"/>
              </a:buClr>
              <a:buSzPts val="1980"/>
              <a:buFont typeface="Arial"/>
              <a:buChar char="•"/>
              <a:defRPr sz="1800" b="0" i="0" u="none" strike="noStrike" cap="none">
                <a:solidFill>
                  <a:schemeClr val="dk1"/>
                </a:solidFill>
                <a:latin typeface="Arial"/>
                <a:ea typeface="Arial"/>
                <a:cs typeface="Arial"/>
                <a:sym typeface="Arial"/>
              </a:defRPr>
            </a:lvl1pPr>
            <a:lvl2pPr marL="914400" marR="0" lvl="1" indent="-354330" algn="l" rtl="0">
              <a:lnSpc>
                <a:spcPct val="100000"/>
              </a:lnSpc>
              <a:spcBef>
                <a:spcPts val="0"/>
              </a:spcBef>
              <a:spcAft>
                <a:spcPts val="0"/>
              </a:spcAft>
              <a:buClr>
                <a:schemeClr val="dk1"/>
              </a:buClr>
              <a:buSzPts val="198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68300" algn="l" rtl="0">
              <a:lnSpc>
                <a:spcPct val="110000"/>
              </a:lnSpc>
              <a:spcBef>
                <a:spcPts val="0"/>
              </a:spcBef>
              <a:spcAft>
                <a:spcPts val="0"/>
              </a:spcAft>
              <a:buClr>
                <a:schemeClr val="dk1"/>
              </a:buClr>
              <a:buSzPts val="2200"/>
              <a:buFont typeface="Arial"/>
              <a:buChar char="•"/>
              <a:defRPr sz="2000" b="0" i="0" u="none" strike="noStrike" cap="none">
                <a:solidFill>
                  <a:schemeClr val="dk1"/>
                </a:solidFill>
                <a:latin typeface="Arial"/>
                <a:ea typeface="Arial"/>
                <a:cs typeface="Arial"/>
                <a:sym typeface="Arial"/>
              </a:defRPr>
            </a:lvl4pPr>
            <a:lvl5pPr marL="2286000" marR="0" lvl="4" indent="-368300" algn="l" rtl="0">
              <a:lnSpc>
                <a:spcPct val="110000"/>
              </a:lnSpc>
              <a:spcBef>
                <a:spcPts val="0"/>
              </a:spcBef>
              <a:spcAft>
                <a:spcPts val="0"/>
              </a:spcAft>
              <a:buClr>
                <a:schemeClr val="dk1"/>
              </a:buClr>
              <a:buSzPts val="22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p:nvPr/>
        </p:nvSpPr>
        <p:spPr>
          <a:xfrm>
            <a:off x="0" y="6286501"/>
            <a:ext cx="12192000" cy="571499"/>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6" name="Google Shape;16;p1"/>
          <p:cNvPicPr preferRelativeResize="0"/>
          <p:nvPr/>
        </p:nvPicPr>
        <p:blipFill rotWithShape="1">
          <a:blip r:embed="rId30">
            <a:alphaModFix/>
          </a:blip>
          <a:srcRect/>
          <a:stretch/>
        </p:blipFill>
        <p:spPr>
          <a:xfrm>
            <a:off x="11070683" y="6424612"/>
            <a:ext cx="902133" cy="365730"/>
          </a:xfrm>
          <a:prstGeom prst="rect">
            <a:avLst/>
          </a:prstGeom>
          <a:noFill/>
          <a:ln>
            <a:noFill/>
          </a:ln>
        </p:spPr>
      </p:pic>
      <p:sp>
        <p:nvSpPr>
          <p:cNvPr id="17" name="Google Shape;17;p1"/>
          <p:cNvSpPr txBox="1"/>
          <p:nvPr/>
        </p:nvSpPr>
        <p:spPr>
          <a:xfrm>
            <a:off x="88828" y="6399710"/>
            <a:ext cx="325997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©2020 Roche  | page </a:t>
            </a: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59">
          <p15:clr>
            <a:srgbClr val="F26B43"/>
          </p15:clr>
        </p15:guide>
        <p15:guide id="2" pos="7406">
          <p15:clr>
            <a:srgbClr val="F26B43"/>
          </p15:clr>
        </p15:guide>
        <p15:guide id="3" orient="horz" pos="1344">
          <p15:clr>
            <a:srgbClr val="F26B43"/>
          </p15:clr>
        </p15:guide>
        <p15:guide id="4" pos="322">
          <p15:clr>
            <a:srgbClr val="F26B43"/>
          </p15:clr>
        </p15:guide>
        <p15:guide id="5" pos="3840">
          <p15:clr>
            <a:srgbClr val="F26B43"/>
          </p15:clr>
        </p15:guide>
        <p15:guide id="6" orient="horz" pos="1094">
          <p15:clr>
            <a:srgbClr val="F26B43"/>
          </p15:clr>
        </p15:guide>
        <p15:guide id="7" orient="horz" pos="480">
          <p15:clr>
            <a:srgbClr val="F26B43"/>
          </p15:clr>
        </p15:guide>
        <p15:guide id="8" orient="horz" pos="39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27"/>
          <p:cNvPicPr preferRelativeResize="0"/>
          <p:nvPr/>
        </p:nvPicPr>
        <p:blipFill rotWithShape="1">
          <a:blip r:embed="rId27">
            <a:alphaModFix/>
          </a:blip>
          <a:srcRect/>
          <a:stretch/>
        </p:blipFill>
        <p:spPr>
          <a:xfrm>
            <a:off x="9713645" y="1673432"/>
            <a:ext cx="2478356" cy="4610997"/>
          </a:xfrm>
          <a:prstGeom prst="rect">
            <a:avLst/>
          </a:prstGeom>
          <a:noFill/>
          <a:ln>
            <a:noFill/>
          </a:ln>
        </p:spPr>
      </p:pic>
      <p:pic>
        <p:nvPicPr>
          <p:cNvPr id="166" name="Google Shape;166;p27"/>
          <p:cNvPicPr preferRelativeResize="0"/>
          <p:nvPr/>
        </p:nvPicPr>
        <p:blipFill rotWithShape="1">
          <a:blip r:embed="rId28">
            <a:alphaModFix/>
          </a:blip>
          <a:srcRect/>
          <a:stretch/>
        </p:blipFill>
        <p:spPr>
          <a:xfrm flipH="1">
            <a:off x="0" y="1673432"/>
            <a:ext cx="2643761" cy="4610997"/>
          </a:xfrm>
          <a:prstGeom prst="rect">
            <a:avLst/>
          </a:prstGeom>
          <a:noFill/>
          <a:ln>
            <a:noFill/>
          </a:ln>
        </p:spPr>
      </p:pic>
      <p:pic>
        <p:nvPicPr>
          <p:cNvPr id="167" name="Google Shape;167;p27"/>
          <p:cNvPicPr preferRelativeResize="0"/>
          <p:nvPr/>
        </p:nvPicPr>
        <p:blipFill rotWithShape="1">
          <a:blip r:embed="rId29">
            <a:alphaModFix/>
          </a:blip>
          <a:srcRect/>
          <a:stretch/>
        </p:blipFill>
        <p:spPr>
          <a:xfrm>
            <a:off x="11122446" y="340211"/>
            <a:ext cx="643545" cy="334269"/>
          </a:xfrm>
          <a:prstGeom prst="rect">
            <a:avLst/>
          </a:prstGeom>
          <a:noFill/>
          <a:ln>
            <a:noFill/>
          </a:ln>
        </p:spPr>
      </p:pic>
      <p:sp>
        <p:nvSpPr>
          <p:cNvPr id="168" name="Google Shape;168;p27"/>
          <p:cNvSpPr txBox="1">
            <a:spLocks noGrp="1"/>
          </p:cNvSpPr>
          <p:nvPr>
            <p:ph type="title"/>
          </p:nvPr>
        </p:nvSpPr>
        <p:spPr>
          <a:xfrm>
            <a:off x="511175" y="461017"/>
            <a:ext cx="9720000" cy="40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6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1"/>
          </p:nvPr>
        </p:nvSpPr>
        <p:spPr>
          <a:xfrm>
            <a:off x="520932" y="1745233"/>
            <a:ext cx="11236200" cy="4177200"/>
          </a:xfrm>
          <a:prstGeom prst="rect">
            <a:avLst/>
          </a:prstGeom>
          <a:noFill/>
          <a:ln>
            <a:noFill/>
          </a:ln>
        </p:spPr>
        <p:txBody>
          <a:bodyPr spcFirstLastPara="1" wrap="square" lIns="0" tIns="0" rIns="0" bIns="0" anchor="t" anchorCtr="0">
            <a:noAutofit/>
          </a:bodyPr>
          <a:lstStyle>
            <a:lvl1pPr marL="457200" marR="0" lvl="0" indent="-354330" algn="l" rtl="0">
              <a:lnSpc>
                <a:spcPct val="100000"/>
              </a:lnSpc>
              <a:spcBef>
                <a:spcPts val="1200"/>
              </a:spcBef>
              <a:spcAft>
                <a:spcPts val="0"/>
              </a:spcAft>
              <a:buClr>
                <a:schemeClr val="dk1"/>
              </a:buClr>
              <a:buSzPts val="1980"/>
              <a:buFont typeface="Arial"/>
              <a:buChar char="•"/>
              <a:defRPr sz="1800" b="0" i="0" u="none" strike="noStrike" cap="none">
                <a:solidFill>
                  <a:schemeClr val="dk1"/>
                </a:solidFill>
                <a:latin typeface="Arial"/>
                <a:ea typeface="Arial"/>
                <a:cs typeface="Arial"/>
                <a:sym typeface="Arial"/>
              </a:defRPr>
            </a:lvl1pPr>
            <a:lvl2pPr marL="914400" marR="0" lvl="1" indent="-354330" algn="l" rtl="0">
              <a:lnSpc>
                <a:spcPct val="100000"/>
              </a:lnSpc>
              <a:spcBef>
                <a:spcPts val="0"/>
              </a:spcBef>
              <a:spcAft>
                <a:spcPts val="0"/>
              </a:spcAft>
              <a:buClr>
                <a:schemeClr val="dk1"/>
              </a:buClr>
              <a:buSzPts val="198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68300" algn="l" rtl="0">
              <a:lnSpc>
                <a:spcPct val="110000"/>
              </a:lnSpc>
              <a:spcBef>
                <a:spcPts val="0"/>
              </a:spcBef>
              <a:spcAft>
                <a:spcPts val="0"/>
              </a:spcAft>
              <a:buClr>
                <a:schemeClr val="dk1"/>
              </a:buClr>
              <a:buSzPts val="2200"/>
              <a:buFont typeface="Arial"/>
              <a:buChar char="•"/>
              <a:defRPr sz="2000" b="0" i="0" u="none" strike="noStrike" cap="none">
                <a:solidFill>
                  <a:schemeClr val="dk1"/>
                </a:solidFill>
                <a:latin typeface="Arial"/>
                <a:ea typeface="Arial"/>
                <a:cs typeface="Arial"/>
                <a:sym typeface="Arial"/>
              </a:defRPr>
            </a:lvl4pPr>
            <a:lvl5pPr marL="2286000" marR="0" lvl="4" indent="-368300" algn="l" rtl="0">
              <a:lnSpc>
                <a:spcPct val="110000"/>
              </a:lnSpc>
              <a:spcBef>
                <a:spcPts val="0"/>
              </a:spcBef>
              <a:spcAft>
                <a:spcPts val="0"/>
              </a:spcAft>
              <a:buClr>
                <a:schemeClr val="dk1"/>
              </a:buClr>
              <a:buSzPts val="22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7"/>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71" name="Google Shape;171;p27"/>
          <p:cNvPicPr preferRelativeResize="0"/>
          <p:nvPr/>
        </p:nvPicPr>
        <p:blipFill rotWithShape="1">
          <a:blip r:embed="rId30">
            <a:alphaModFix/>
          </a:blip>
          <a:srcRect/>
          <a:stretch/>
        </p:blipFill>
        <p:spPr>
          <a:xfrm>
            <a:off x="11070683" y="6424612"/>
            <a:ext cx="902133" cy="365730"/>
          </a:xfrm>
          <a:prstGeom prst="rect">
            <a:avLst/>
          </a:prstGeom>
          <a:noFill/>
          <a:ln>
            <a:noFill/>
          </a:ln>
        </p:spPr>
      </p:pic>
      <p:sp>
        <p:nvSpPr>
          <p:cNvPr id="172" name="Google Shape;172;p27"/>
          <p:cNvSpPr txBox="1"/>
          <p:nvPr/>
        </p:nvSpPr>
        <p:spPr>
          <a:xfrm>
            <a:off x="88828" y="6399710"/>
            <a:ext cx="32601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©2020 Roche  | page </a:t>
            </a: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59">
          <p15:clr>
            <a:srgbClr val="F26B43"/>
          </p15:clr>
        </p15:guide>
        <p15:guide id="2" pos="7406">
          <p15:clr>
            <a:srgbClr val="F26B43"/>
          </p15:clr>
        </p15:guide>
        <p15:guide id="3" orient="horz" pos="1344">
          <p15:clr>
            <a:srgbClr val="F26B43"/>
          </p15:clr>
        </p15:guide>
        <p15:guide id="4" pos="322">
          <p15:clr>
            <a:srgbClr val="F26B43"/>
          </p15:clr>
        </p15:guide>
        <p15:guide id="5" pos="3840">
          <p15:clr>
            <a:srgbClr val="F26B43"/>
          </p15:clr>
        </p15:guide>
        <p15:guide id="6" orient="horz" pos="1094">
          <p15:clr>
            <a:srgbClr val="F26B43"/>
          </p15:clr>
        </p15:guide>
        <p15:guide id="7" orient="horz" pos="480">
          <p15:clr>
            <a:srgbClr val="F26B43"/>
          </p15:clr>
        </p15:guide>
        <p15:guide id="8" orient="horz" pos="39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319"/>
        <p:cNvGrpSpPr/>
        <p:nvPr/>
      </p:nvGrpSpPr>
      <p:grpSpPr>
        <a:xfrm>
          <a:off x="0" y="0"/>
          <a:ext cx="0" cy="0"/>
          <a:chOff x="0" y="0"/>
          <a:chExt cx="0" cy="0"/>
        </a:xfrm>
      </p:grpSpPr>
      <p:sp>
        <p:nvSpPr>
          <p:cNvPr id="320" name="Google Shape;320;p53"/>
          <p:cNvSpPr txBox="1">
            <a:spLocks noGrp="1"/>
          </p:cNvSpPr>
          <p:nvPr>
            <p:ph type="title"/>
          </p:nvPr>
        </p:nvSpPr>
        <p:spPr>
          <a:xfrm>
            <a:off x="761933" y="576900"/>
            <a:ext cx="10289700" cy="763500"/>
          </a:xfrm>
          <a:prstGeom prst="rect">
            <a:avLst/>
          </a:prstGeom>
          <a:noFill/>
          <a:ln>
            <a:noFill/>
          </a:ln>
        </p:spPr>
        <p:txBody>
          <a:bodyPr spcFirstLastPara="1" wrap="square" lIns="0" tIns="121900" rIns="121900" bIns="121900" anchor="t" anchorCtr="0">
            <a:normAutofit/>
          </a:bodyPr>
          <a:lstStyle>
            <a:lvl1pPr marR="0" lvl="0" algn="l" rtl="0">
              <a:lnSpc>
                <a:spcPct val="100000"/>
              </a:lnSpc>
              <a:spcBef>
                <a:spcPts val="0"/>
              </a:spcBef>
              <a:spcAft>
                <a:spcPts val="0"/>
              </a:spcAft>
              <a:buClr>
                <a:srgbClr val="000000"/>
              </a:buClr>
              <a:buSzPts val="2900"/>
              <a:buFont typeface="Arial"/>
              <a:buNone/>
              <a:defRPr sz="2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9pPr>
          </a:lstStyle>
          <a:p>
            <a:endParaRPr/>
          </a:p>
        </p:txBody>
      </p:sp>
      <p:sp>
        <p:nvSpPr>
          <p:cNvPr id="321" name="Google Shape;321;p53"/>
          <p:cNvSpPr txBox="1">
            <a:spLocks noGrp="1"/>
          </p:cNvSpPr>
          <p:nvPr>
            <p:ph type="body" idx="1"/>
          </p:nvPr>
        </p:nvSpPr>
        <p:spPr>
          <a:xfrm>
            <a:off x="761933" y="1923567"/>
            <a:ext cx="10972800" cy="4168500"/>
          </a:xfrm>
          <a:prstGeom prst="rect">
            <a:avLst/>
          </a:prstGeom>
          <a:noFill/>
          <a:ln>
            <a:noFill/>
          </a:ln>
        </p:spPr>
        <p:txBody>
          <a:bodyPr spcFirstLastPara="1" wrap="square" lIns="0" tIns="0" rIns="121900" bIns="121900" anchor="t" anchorCtr="0">
            <a:normAutofit/>
          </a:bodyPr>
          <a:lstStyle>
            <a:lvl1pPr marL="457200" marR="0" lvl="0" indent="-336550" algn="l" rtl="0">
              <a:lnSpc>
                <a:spcPct val="105000"/>
              </a:lnSpc>
              <a:spcBef>
                <a:spcPts val="0"/>
              </a:spcBef>
              <a:spcAft>
                <a:spcPts val="0"/>
              </a:spcAft>
              <a:buClr>
                <a:schemeClr val="dk1"/>
              </a:buClr>
              <a:buSzPts val="1700"/>
              <a:buFont typeface="Arial"/>
              <a:buChar char="■"/>
              <a:defRPr sz="2100" b="0" i="0" u="none" strike="noStrike" cap="none">
                <a:solidFill>
                  <a:srgbClr val="000000"/>
                </a:solidFill>
                <a:latin typeface="Arial"/>
                <a:ea typeface="Arial"/>
                <a:cs typeface="Arial"/>
                <a:sym typeface="Arial"/>
              </a:defRPr>
            </a:lvl1pPr>
            <a:lvl2pPr marL="914400" marR="0" lvl="1" indent="-349250" algn="l" rtl="0">
              <a:lnSpc>
                <a:spcPct val="115000"/>
              </a:lnSpc>
              <a:spcBef>
                <a:spcPts val="700"/>
              </a:spcBef>
              <a:spcAft>
                <a:spcPts val="0"/>
              </a:spcAft>
              <a:buClr>
                <a:srgbClr val="1533D8"/>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15000"/>
              </a:lnSpc>
              <a:spcBef>
                <a:spcPts val="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15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15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15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15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15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15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pic>
        <p:nvPicPr>
          <p:cNvPr id="322" name="Google Shape;322;p53"/>
          <p:cNvPicPr preferRelativeResize="0"/>
          <p:nvPr/>
        </p:nvPicPr>
        <p:blipFill rotWithShape="1">
          <a:blip r:embed="rId10">
            <a:alphaModFix/>
          </a:blip>
          <a:srcRect/>
          <a:stretch/>
        </p:blipFill>
        <p:spPr>
          <a:xfrm>
            <a:off x="11051509" y="353079"/>
            <a:ext cx="797400" cy="428900"/>
          </a:xfrm>
          <a:prstGeom prst="rect">
            <a:avLst/>
          </a:prstGeom>
          <a:noFill/>
          <a:ln>
            <a:noFill/>
          </a:ln>
        </p:spPr>
      </p:pic>
      <p:sp>
        <p:nvSpPr>
          <p:cNvPr id="323" name="Google Shape;323;p53"/>
          <p:cNvSpPr txBox="1"/>
          <p:nvPr/>
        </p:nvSpPr>
        <p:spPr>
          <a:xfrm>
            <a:off x="10997184" y="6352032"/>
            <a:ext cx="648000" cy="2181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8DC8E8"/>
              </a:buClr>
              <a:buSzPts val="400"/>
              <a:buFont typeface="Georgia"/>
              <a:buNone/>
            </a:pPr>
            <a:fld id="{00000000-1234-1234-1234-123412341234}" type="slidenum">
              <a:rPr lang="en-US" sz="1200" b="0" i="0" u="none" strike="noStrike" cap="none">
                <a:solidFill>
                  <a:srgbClr val="545859"/>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sp>
        <p:nvSpPr>
          <p:cNvPr id="324" name="Google Shape;324;p53" descr=")]}'&#10;{&quot;branding&quot;:&quot;ROCHE_NEW&quot;,&quot;startSlideId&quot;:null,&quot;endSlideId&quot;:null,&quot;masterId&quot;:&quot;SLIDES_API916025361_8&quot;,&quot;theme&quot;:&quot;BLUE&quot;,&quot;defaultSlides&quot;:[&quot;SLIDES_API916025361_84&quot;,&quot;SLIDES_API916025361_164&quot;,&quot;SLIDES_API916025361_243&quot;,&quot;SLIDES_API916025361_320&quot;,&quot;SLIDES_API916025361_396&quot;,&quot;SLIDES_API916025361_474&quot;,&quot;SLIDES_API916025361_552&quot;,&quot;SLIDES_API916025361_629&quot;,&quot;SLIDES_API916025361_707&quot;,&quot;SLIDES_API916025361_782&quot;,&quot;SLIDES_API916025361_864&quot;,&quot;SLIDES_API916025361_944&quot;,&quot;SLIDES_API916025361_1023&quot;,&quot;SLIDES_API916025361_1104&quot;,&quot;SLIDES_API916025361_1184&quot;,&quot;SLIDES_API916025361_1263&quot;,&quot;SLIDES_API916025361_1346&quot;]}"/>
          <p:cNvSpPr/>
          <p:nvPr/>
        </p:nvSpPr>
        <p:spPr>
          <a:xfrm>
            <a:off x="4843633" y="54933"/>
            <a:ext cx="256500" cy="1740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392">
          <p15:clr>
            <a:srgbClr val="EA4335"/>
          </p15:clr>
        </p15:guide>
        <p15:guide id="2" pos="480">
          <p15:clr>
            <a:srgbClr val="EA4335"/>
          </p15:clr>
        </p15:guide>
        <p15:guide id="3" orient="horz" pos="492">
          <p15:clr>
            <a:srgbClr val="EA4335"/>
          </p15:clr>
        </p15:guide>
        <p15:guide id="4" orient="horz" pos="1212">
          <p15:clr>
            <a:srgbClr val="EA4335"/>
          </p15:clr>
        </p15:guide>
        <p15:guide id="5" pos="6961">
          <p15:clr>
            <a:srgbClr val="EA4335"/>
          </p15:clr>
        </p15:guide>
        <p15:guide id="6" orient="horz" pos="412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16/s0140-6736(22)02076-1" TargetMode="External"/><Relationship Id="rId2" Type="http://schemas.openxmlformats.org/officeDocument/2006/relationships/notesSlide" Target="../notesSlides/notesSlide21.xml"/><Relationship Id="rId1" Type="http://schemas.openxmlformats.org/officeDocument/2006/relationships/slideLayout" Target="../slideLayouts/slideLayout5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2"/>
          <p:cNvSpPr txBox="1">
            <a:spLocks noGrp="1"/>
          </p:cNvSpPr>
          <p:nvPr>
            <p:ph type="title"/>
          </p:nvPr>
        </p:nvSpPr>
        <p:spPr>
          <a:xfrm>
            <a:off x="6845101" y="1682808"/>
            <a:ext cx="4871978" cy="152620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5280"/>
              <a:buFont typeface="Arial"/>
              <a:buNone/>
            </a:pPr>
            <a:r>
              <a:rPr lang="en-US"/>
              <a:t>Natriuretic Peptides</a:t>
            </a:r>
            <a:endParaRPr/>
          </a:p>
        </p:txBody>
      </p:sp>
      <p:sp>
        <p:nvSpPr>
          <p:cNvPr id="372" name="Google Shape;372;p62"/>
          <p:cNvSpPr txBox="1">
            <a:spLocks noGrp="1"/>
          </p:cNvSpPr>
          <p:nvPr>
            <p:ph type="body" idx="1"/>
          </p:nvPr>
        </p:nvSpPr>
        <p:spPr>
          <a:xfrm>
            <a:off x="6845101" y="3217181"/>
            <a:ext cx="4911924" cy="15568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80"/>
              <a:buNone/>
            </a:pPr>
            <a:r>
              <a:rPr lang="en-US"/>
              <a:t>Scientific Evidence Supporting Analytical and Clinical Application </a:t>
            </a:r>
            <a:endParaRPr/>
          </a:p>
        </p:txBody>
      </p:sp>
      <p:sp>
        <p:nvSpPr>
          <p:cNvPr id="373" name="Google Shape;373;p62"/>
          <p:cNvSpPr txBox="1">
            <a:spLocks noGrp="1"/>
          </p:cNvSpPr>
          <p:nvPr>
            <p:ph type="body" idx="2"/>
          </p:nvPr>
        </p:nvSpPr>
        <p:spPr>
          <a:xfrm>
            <a:off x="6889750" y="4794940"/>
            <a:ext cx="4867200" cy="115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2400"/>
              <a:buNone/>
            </a:pPr>
            <a:r>
              <a:rPr lang="en-US" sz="1400">
                <a:solidFill>
                  <a:srgbClr val="000000"/>
                </a:solidFill>
              </a:rPr>
              <a:t>Kim Wood MLS(ASCP)</a:t>
            </a:r>
            <a:r>
              <a:rPr lang="en-US" sz="1400" baseline="30000">
                <a:solidFill>
                  <a:srgbClr val="000000"/>
                </a:solidFill>
              </a:rPr>
              <a:t>cm</a:t>
            </a:r>
            <a:endParaRPr sz="1900">
              <a:solidFill>
                <a:srgbClr val="000000"/>
              </a:solidFill>
            </a:endParaRPr>
          </a:p>
          <a:p>
            <a:pPr marL="0" lvl="0" indent="0" algn="l" rtl="0">
              <a:lnSpc>
                <a:spcPct val="100000"/>
              </a:lnSpc>
              <a:spcBef>
                <a:spcPts val="1200"/>
              </a:spcBef>
              <a:spcAft>
                <a:spcPts val="0"/>
              </a:spcAft>
              <a:buClr>
                <a:srgbClr val="000000"/>
              </a:buClr>
              <a:buSzPts val="1600"/>
              <a:buFont typeface="Arial"/>
              <a:buNone/>
            </a:pPr>
            <a:r>
              <a:rPr lang="en-US" sz="1600">
                <a:solidFill>
                  <a:srgbClr val="000000"/>
                </a:solidFill>
              </a:rPr>
              <a:t>Clinical Specialist – Core Lab</a:t>
            </a:r>
            <a:endParaRPr sz="1400">
              <a:solidFill>
                <a:srgbClr val="000000"/>
              </a:solidFill>
            </a:endParaRPr>
          </a:p>
          <a:p>
            <a:pPr marL="0" lvl="0" indent="0" algn="l" rtl="0">
              <a:lnSpc>
                <a:spcPct val="100000"/>
              </a:lnSpc>
              <a:spcBef>
                <a:spcPts val="300"/>
              </a:spcBef>
              <a:spcAft>
                <a:spcPts val="0"/>
              </a:spcAft>
              <a:buClr>
                <a:srgbClr val="000000"/>
              </a:buClr>
              <a:buSzPts val="1600"/>
              <a:buFont typeface="Arial"/>
              <a:buNone/>
            </a:pPr>
            <a:r>
              <a:rPr lang="en-US" sz="1600">
                <a:solidFill>
                  <a:srgbClr val="000000"/>
                </a:solidFill>
              </a:rPr>
              <a:t>Roche Diagnostics</a:t>
            </a:r>
            <a:endParaRPr sz="1600">
              <a:solidFill>
                <a:srgbClr val="000000"/>
              </a:solidFill>
            </a:endParaRPr>
          </a:p>
          <a:p>
            <a:pPr marL="0" lvl="0" indent="0" algn="l" rtl="0">
              <a:lnSpc>
                <a:spcPct val="100000"/>
              </a:lnSpc>
              <a:spcBef>
                <a:spcPts val="300"/>
              </a:spcBef>
              <a:spcAft>
                <a:spcPts val="0"/>
              </a:spcAft>
              <a:buClr>
                <a:srgbClr val="000000"/>
              </a:buClr>
              <a:buSzPts val="1600"/>
              <a:buFont typeface="Arial"/>
              <a:buNone/>
            </a:pPr>
            <a:endParaRPr/>
          </a:p>
        </p:txBody>
      </p:sp>
      <p:sp>
        <p:nvSpPr>
          <p:cNvPr id="374" name="Google Shape;374;p62"/>
          <p:cNvSpPr txBox="1">
            <a:spLocks noGrp="1"/>
          </p:cNvSpPr>
          <p:nvPr>
            <p:ph type="body" idx="3"/>
          </p:nvPr>
        </p:nvSpPr>
        <p:spPr>
          <a:xfrm>
            <a:off x="2014775" y="6449600"/>
            <a:ext cx="99576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980"/>
              <a:buNone/>
            </a:pPr>
            <a:r>
              <a:rPr lang="en-US" sz="1400">
                <a:solidFill>
                  <a:schemeClr val="lt1"/>
                </a:solidFill>
              </a:rPr>
              <a:t>Roche Confidential - Do not Copy or Distribute  © 2022 Roche</a:t>
            </a:r>
            <a:endParaRPr sz="14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71"/>
          <p:cNvSpPr txBox="1"/>
          <p:nvPr/>
        </p:nvSpPr>
        <p:spPr>
          <a:xfrm>
            <a:off x="8135679" y="1683764"/>
            <a:ext cx="3694800" cy="4572000"/>
          </a:xfrm>
          <a:prstGeom prst="rect">
            <a:avLst/>
          </a:prstGeom>
          <a:noFill/>
          <a:ln>
            <a:noFill/>
          </a:ln>
        </p:spPr>
        <p:txBody>
          <a:bodyPr spcFirstLastPara="1" wrap="square" lIns="365750" tIns="365750" rIns="457200" bIns="91425" anchor="t" anchorCtr="0">
            <a:noAutofit/>
          </a:bodyPr>
          <a:lstStyle/>
          <a:p>
            <a:pPr marL="0" marR="0" lvl="1" indent="0" algn="l" rtl="0">
              <a:lnSpc>
                <a:spcPct val="9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Conclusion</a:t>
            </a:r>
            <a:endParaRPr sz="1800" b="0" i="0" u="none" strike="noStrike" cap="none">
              <a:solidFill>
                <a:srgbClr val="FFFFFF"/>
              </a:solidFill>
              <a:latin typeface="Arial"/>
              <a:ea typeface="Arial"/>
              <a:cs typeface="Arial"/>
              <a:sym typeface="Arial"/>
            </a:endParaRPr>
          </a:p>
          <a:p>
            <a:pPr marL="285750" marR="0" lvl="1" indent="-285750" algn="l" rtl="0">
              <a:lnSpc>
                <a:spcPct val="90000"/>
              </a:lnSpc>
              <a:spcBef>
                <a:spcPts val="1500"/>
              </a:spcBef>
              <a:spcAft>
                <a:spcPts val="0"/>
              </a:spcAft>
              <a:buClr>
                <a:srgbClr val="FFFFFF"/>
              </a:buClr>
              <a:buSzPts val="1800"/>
              <a:buFont typeface="Arial"/>
              <a:buChar char="•"/>
            </a:pPr>
            <a:r>
              <a:rPr lang="en-US" sz="1800" b="1" i="0" u="none" strike="noStrike" cap="none">
                <a:solidFill>
                  <a:srgbClr val="FFFFFF"/>
                </a:solidFill>
                <a:latin typeface="Arial"/>
                <a:ea typeface="Arial"/>
                <a:cs typeface="Arial"/>
                <a:sym typeface="Arial"/>
              </a:rPr>
              <a:t>ARNI was superior </a:t>
            </a:r>
            <a:r>
              <a:rPr lang="en-US" sz="1800" b="0" i="0" u="none" strike="noStrike" cap="none">
                <a:solidFill>
                  <a:srgbClr val="FFFFFF"/>
                </a:solidFill>
                <a:latin typeface="Arial"/>
                <a:ea typeface="Arial"/>
                <a:cs typeface="Arial"/>
                <a:sym typeface="Arial"/>
              </a:rPr>
              <a:t>to ACEI alone in reducing the risks of death and hospitalization for heart failure</a:t>
            </a:r>
            <a:endParaRPr sz="1400" b="0" i="0" u="none" strike="noStrike" cap="none">
              <a:solidFill>
                <a:srgbClr val="000000"/>
              </a:solidFill>
              <a:latin typeface="Arial"/>
              <a:ea typeface="Arial"/>
              <a:cs typeface="Arial"/>
              <a:sym typeface="Arial"/>
            </a:endParaRPr>
          </a:p>
        </p:txBody>
      </p:sp>
      <p:sp>
        <p:nvSpPr>
          <p:cNvPr id="697" name="Google Shape;697;p71"/>
          <p:cNvSpPr txBox="1">
            <a:spLocks noGrp="1"/>
          </p:cNvSpPr>
          <p:nvPr>
            <p:ph type="ctrTitle"/>
          </p:nvPr>
        </p:nvSpPr>
        <p:spPr>
          <a:xfrm>
            <a:off x="511175" y="461016"/>
            <a:ext cx="7388400" cy="406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PARADIGM-HF</a:t>
            </a:r>
            <a:endParaRPr/>
          </a:p>
        </p:txBody>
      </p:sp>
      <p:sp>
        <p:nvSpPr>
          <p:cNvPr id="698" name="Google Shape;698;p71"/>
          <p:cNvSpPr txBox="1">
            <a:spLocks noGrp="1"/>
          </p:cNvSpPr>
          <p:nvPr>
            <p:ph type="body" idx="1"/>
          </p:nvPr>
        </p:nvSpPr>
        <p:spPr>
          <a:xfrm>
            <a:off x="511176" y="866273"/>
            <a:ext cx="6768600" cy="87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640"/>
              <a:buFont typeface="Arial"/>
              <a:buNone/>
            </a:pPr>
            <a:r>
              <a:rPr lang="en-US" sz="2400"/>
              <a:t>Comparison of ARNI with ACEi to determine impact on mortality and morbidity </a:t>
            </a:r>
            <a:endParaRPr/>
          </a:p>
        </p:txBody>
      </p:sp>
      <p:sp>
        <p:nvSpPr>
          <p:cNvPr id="699" name="Google Shape;699;p71"/>
          <p:cNvSpPr txBox="1">
            <a:spLocks noGrp="1"/>
          </p:cNvSpPr>
          <p:nvPr>
            <p:ph type="body" idx="2"/>
          </p:nvPr>
        </p:nvSpPr>
        <p:spPr>
          <a:xfrm>
            <a:off x="511175" y="2101795"/>
            <a:ext cx="7162200" cy="3946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200"/>
              <a:buNone/>
            </a:pPr>
            <a:r>
              <a:rPr lang="en-US" sz="2000" b="1">
                <a:solidFill>
                  <a:schemeClr val="accent6"/>
                </a:solidFill>
              </a:rPr>
              <a:t>Trial</a:t>
            </a:r>
            <a:endParaRPr/>
          </a:p>
          <a:p>
            <a:pPr marL="460375" lvl="1" indent="-233361" algn="l" rtl="0">
              <a:lnSpc>
                <a:spcPct val="100000"/>
              </a:lnSpc>
              <a:spcBef>
                <a:spcPts val="0"/>
              </a:spcBef>
              <a:spcAft>
                <a:spcPts val="0"/>
              </a:spcAft>
              <a:buSzPts val="1800"/>
              <a:buFont typeface="Arial"/>
              <a:buChar char="•"/>
            </a:pPr>
            <a:r>
              <a:rPr lang="en-US"/>
              <a:t>Double–blind trial of patients with class II-VI HF; LVEF ≤0.40 </a:t>
            </a:r>
            <a:br>
              <a:rPr lang="en-US"/>
            </a:br>
            <a:r>
              <a:rPr lang="en-US"/>
              <a:t>(amended to ≤0.35)</a:t>
            </a:r>
            <a:endParaRPr/>
          </a:p>
          <a:p>
            <a:pPr marL="460375" lvl="1" indent="-233361" algn="l" rtl="0">
              <a:lnSpc>
                <a:spcPct val="100000"/>
              </a:lnSpc>
              <a:spcBef>
                <a:spcPts val="0"/>
              </a:spcBef>
              <a:spcAft>
                <a:spcPts val="0"/>
              </a:spcAft>
              <a:buSzPts val="1800"/>
              <a:buFont typeface="Arial"/>
              <a:buChar char="•"/>
            </a:pPr>
            <a:r>
              <a:rPr lang="en-US"/>
              <a:t>Received either LCZ696 (Entresto) or ACEI (Enalapril)</a:t>
            </a:r>
            <a:br>
              <a:rPr lang="en-US"/>
            </a:br>
            <a:endParaRPr sz="1200"/>
          </a:p>
          <a:p>
            <a:pPr marL="0" lvl="0" indent="0" algn="l" rtl="0">
              <a:lnSpc>
                <a:spcPct val="100000"/>
              </a:lnSpc>
              <a:spcBef>
                <a:spcPts val="300"/>
              </a:spcBef>
              <a:spcAft>
                <a:spcPts val="0"/>
              </a:spcAft>
              <a:buSzPts val="2200"/>
              <a:buNone/>
            </a:pPr>
            <a:r>
              <a:rPr lang="en-US" sz="2000" b="1">
                <a:solidFill>
                  <a:schemeClr val="accent6"/>
                </a:solidFill>
              </a:rPr>
              <a:t>Primary Outcome</a:t>
            </a:r>
            <a:endParaRPr/>
          </a:p>
          <a:p>
            <a:pPr marL="460375" lvl="1" indent="-233361" algn="l" rtl="0">
              <a:lnSpc>
                <a:spcPct val="100000"/>
              </a:lnSpc>
              <a:spcBef>
                <a:spcPts val="0"/>
              </a:spcBef>
              <a:spcAft>
                <a:spcPts val="0"/>
              </a:spcAft>
              <a:buSzPts val="1600"/>
              <a:buFont typeface="Arial"/>
              <a:buChar char="•"/>
            </a:pPr>
            <a:r>
              <a:rPr lang="en-US" sz="1600"/>
              <a:t> </a:t>
            </a:r>
            <a:r>
              <a:rPr lang="en-US"/>
              <a:t>Composite of Cardiovascular Death or Hospitalization for HF</a:t>
            </a:r>
            <a:br>
              <a:rPr lang="en-US"/>
            </a:br>
            <a:endParaRPr sz="1200"/>
          </a:p>
          <a:p>
            <a:pPr marL="0" lvl="0" indent="0" algn="l" rtl="0">
              <a:lnSpc>
                <a:spcPct val="100000"/>
              </a:lnSpc>
              <a:spcBef>
                <a:spcPts val="300"/>
              </a:spcBef>
              <a:spcAft>
                <a:spcPts val="0"/>
              </a:spcAft>
              <a:buSzPts val="2200"/>
              <a:buNone/>
            </a:pPr>
            <a:r>
              <a:rPr lang="en-US" sz="2000" b="1">
                <a:solidFill>
                  <a:schemeClr val="accent6"/>
                </a:solidFill>
              </a:rPr>
              <a:t>Secondary Outcomes</a:t>
            </a:r>
            <a:endParaRPr/>
          </a:p>
          <a:p>
            <a:pPr marL="460375" lvl="1" indent="-233361" algn="l" rtl="0">
              <a:lnSpc>
                <a:spcPct val="100000"/>
              </a:lnSpc>
              <a:spcBef>
                <a:spcPts val="0"/>
              </a:spcBef>
              <a:spcAft>
                <a:spcPts val="0"/>
              </a:spcAft>
              <a:buSzPts val="1800"/>
              <a:buFont typeface="Arial"/>
              <a:buChar char="•"/>
            </a:pPr>
            <a:r>
              <a:rPr lang="en-US"/>
              <a:t>All-cause mortality</a:t>
            </a:r>
            <a:endParaRPr/>
          </a:p>
          <a:p>
            <a:pPr marL="460375" lvl="1" indent="-233361" algn="l" rtl="0">
              <a:lnSpc>
                <a:spcPct val="100000"/>
              </a:lnSpc>
              <a:spcBef>
                <a:spcPts val="0"/>
              </a:spcBef>
              <a:spcAft>
                <a:spcPts val="0"/>
              </a:spcAft>
              <a:buSzPts val="1800"/>
              <a:buFont typeface="Arial"/>
              <a:buChar char="•"/>
            </a:pPr>
            <a:r>
              <a:rPr lang="en-US"/>
              <a:t>Kansas City Cardiomyopathy Questionnaire (KCCQ) Score change at 8 months (symptoms and physical limitations)</a:t>
            </a:r>
            <a:endParaRPr/>
          </a:p>
          <a:p>
            <a:pPr marL="460375" lvl="1" indent="-233361" algn="l" rtl="0">
              <a:lnSpc>
                <a:spcPct val="100000"/>
              </a:lnSpc>
              <a:spcBef>
                <a:spcPts val="0"/>
              </a:spcBef>
              <a:spcAft>
                <a:spcPts val="0"/>
              </a:spcAft>
              <a:buSzPts val="1800"/>
              <a:buFont typeface="Arial"/>
              <a:buChar char="•"/>
            </a:pPr>
            <a:r>
              <a:rPr lang="en-US"/>
              <a:t>Time to new onset atrial fibrillation</a:t>
            </a:r>
            <a:endParaRPr/>
          </a:p>
          <a:p>
            <a:pPr marL="460375" lvl="1" indent="-233361" algn="l" rtl="0">
              <a:lnSpc>
                <a:spcPct val="100000"/>
              </a:lnSpc>
              <a:spcBef>
                <a:spcPts val="0"/>
              </a:spcBef>
              <a:spcAft>
                <a:spcPts val="0"/>
              </a:spcAft>
              <a:buSzPts val="1800"/>
              <a:buFont typeface="Arial"/>
              <a:buChar char="•"/>
            </a:pPr>
            <a:r>
              <a:rPr lang="en-US"/>
              <a:t>Time to first occurrence of a decline in renal function</a:t>
            </a:r>
            <a:endParaRPr/>
          </a:p>
          <a:p>
            <a:pPr marL="476250" lvl="1" indent="0" algn="l" rtl="0">
              <a:lnSpc>
                <a:spcPct val="100000"/>
              </a:lnSpc>
              <a:spcBef>
                <a:spcPts val="0"/>
              </a:spcBef>
              <a:spcAft>
                <a:spcPts val="0"/>
              </a:spcAft>
              <a:buSzPts val="1980"/>
              <a:buNone/>
            </a:pPr>
            <a:endParaRPr/>
          </a:p>
        </p:txBody>
      </p:sp>
      <p:sp>
        <p:nvSpPr>
          <p:cNvPr id="700" name="Google Shape;700;p71"/>
          <p:cNvSpPr txBox="1"/>
          <p:nvPr/>
        </p:nvSpPr>
        <p:spPr>
          <a:xfrm>
            <a:off x="1770063" y="1711325"/>
            <a:ext cx="8207700" cy="314100"/>
          </a:xfrm>
          <a:prstGeom prst="rect">
            <a:avLst/>
          </a:prstGeom>
          <a:noFill/>
          <a:ln>
            <a:noFill/>
          </a:ln>
        </p:spPr>
        <p:txBody>
          <a:bodyPr spcFirstLastPara="1" wrap="square" lIns="91425" tIns="45700" rIns="91425" bIns="45700" anchor="t" anchorCtr="0">
            <a:spAutoFit/>
          </a:bodyPr>
          <a:lstStyle/>
          <a:p>
            <a:pPr marL="176212" marR="0" lvl="0" indent="-61912" algn="l" rtl="0">
              <a:lnSpc>
                <a:spcPct val="80000"/>
              </a:lnSpc>
              <a:spcBef>
                <a:spcPts val="0"/>
              </a:spcBef>
              <a:spcAft>
                <a:spcPts val="0"/>
              </a:spcAft>
              <a:buClr>
                <a:srgbClr val="30828D"/>
              </a:buClr>
              <a:buSzPts val="1800"/>
              <a:buFont typeface="Arial"/>
              <a:buNone/>
            </a:pPr>
            <a:endParaRPr sz="1800" b="0" i="0" u="none" strike="noStrike" cap="none">
              <a:solidFill>
                <a:srgbClr val="595959"/>
              </a:solidFill>
              <a:latin typeface="Arial"/>
              <a:ea typeface="Arial"/>
              <a:cs typeface="Arial"/>
              <a:sym typeface="Arial"/>
            </a:endParaRPr>
          </a:p>
        </p:txBody>
      </p:sp>
      <p:sp>
        <p:nvSpPr>
          <p:cNvPr id="701" name="Google Shape;701;p71"/>
          <p:cNvSpPr/>
          <p:nvPr/>
        </p:nvSpPr>
        <p:spPr>
          <a:xfrm>
            <a:off x="1902538" y="6413555"/>
            <a:ext cx="56556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McMurray, JJV. et al., NEJM 2014; 371: 993-1004.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2"/>
          <p:cNvSpPr/>
          <p:nvPr/>
        </p:nvSpPr>
        <p:spPr>
          <a:xfrm>
            <a:off x="2592125" y="1590261"/>
            <a:ext cx="4993500" cy="4471500"/>
          </a:xfrm>
          <a:prstGeom prst="rect">
            <a:avLst/>
          </a:prstGeom>
          <a:solidFill>
            <a:schemeClr val="lt1"/>
          </a:solidFill>
          <a:ln>
            <a:noFill/>
          </a:ln>
          <a:effectLst>
            <a:outerShdw blurRad="292100" dist="139700" dir="2700000" algn="ctr"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08" name="Google Shape;708;p72"/>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PARADIGM-HF: NT-proBNP and BNP Levels </a:t>
            </a:r>
            <a:endParaRPr/>
          </a:p>
        </p:txBody>
      </p:sp>
      <p:sp>
        <p:nvSpPr>
          <p:cNvPr id="709" name="Google Shape;709;p72"/>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60"/>
              <a:buNone/>
            </a:pPr>
            <a:r>
              <a:rPr lang="en-US"/>
              <a:t>Interpretation of NP levels</a:t>
            </a:r>
            <a:endParaRPr/>
          </a:p>
        </p:txBody>
      </p:sp>
      <p:sp>
        <p:nvSpPr>
          <p:cNvPr id="710" name="Google Shape;710;p72"/>
          <p:cNvSpPr txBox="1"/>
          <p:nvPr/>
        </p:nvSpPr>
        <p:spPr>
          <a:xfrm>
            <a:off x="428625" y="6061665"/>
            <a:ext cx="22860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06060"/>
              </a:buClr>
              <a:buSzPts val="800"/>
              <a:buFont typeface="Arial"/>
              <a:buNone/>
            </a:pPr>
            <a:r>
              <a:rPr lang="en-US" sz="800" b="0" i="0" u="none" strike="noStrike" cap="none">
                <a:solidFill>
                  <a:srgbClr val="606060"/>
                </a:solidFill>
                <a:latin typeface="Arial"/>
                <a:ea typeface="Arial"/>
                <a:cs typeface="Arial"/>
                <a:sym typeface="Arial"/>
              </a:rPr>
              <a:t>Packer, et al. Circulation. 2015.</a:t>
            </a:r>
            <a:endParaRPr sz="1400" b="0" i="0" u="none" strike="noStrike" cap="none">
              <a:solidFill>
                <a:srgbClr val="000000"/>
              </a:solidFill>
              <a:latin typeface="Arial"/>
              <a:ea typeface="Arial"/>
              <a:cs typeface="Arial"/>
              <a:sym typeface="Arial"/>
            </a:endParaRPr>
          </a:p>
        </p:txBody>
      </p:sp>
      <p:pic>
        <p:nvPicPr>
          <p:cNvPr id="711" name="Google Shape;711;p72"/>
          <p:cNvPicPr preferRelativeResize="0"/>
          <p:nvPr/>
        </p:nvPicPr>
        <p:blipFill rotWithShape="1">
          <a:blip r:embed="rId3">
            <a:alphaModFix/>
          </a:blip>
          <a:srcRect t="3372"/>
          <a:stretch/>
        </p:blipFill>
        <p:spPr>
          <a:xfrm>
            <a:off x="2714626" y="1839439"/>
            <a:ext cx="4775910" cy="4121182"/>
          </a:xfrm>
          <a:prstGeom prst="rect">
            <a:avLst/>
          </a:prstGeom>
          <a:noFill/>
          <a:ln>
            <a:noFill/>
          </a:ln>
        </p:spPr>
      </p:pic>
      <p:sp>
        <p:nvSpPr>
          <p:cNvPr id="712" name="Google Shape;712;p72"/>
          <p:cNvSpPr txBox="1"/>
          <p:nvPr/>
        </p:nvSpPr>
        <p:spPr>
          <a:xfrm>
            <a:off x="8174193" y="4001249"/>
            <a:ext cx="2261400" cy="1102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D2D2D"/>
              </a:buClr>
              <a:buSzPts val="1980"/>
              <a:buFont typeface="Arial"/>
              <a:buNone/>
            </a:pPr>
            <a:r>
              <a:rPr lang="en-US" sz="1800" b="1" i="0" u="none" strike="noStrike" cap="none">
                <a:solidFill>
                  <a:srgbClr val="2D2D2D"/>
                </a:solidFill>
                <a:latin typeface="Arial"/>
                <a:ea typeface="Arial"/>
                <a:cs typeface="Arial"/>
                <a:sym typeface="Arial"/>
              </a:rPr>
              <a:t>BNP </a:t>
            </a:r>
            <a:r>
              <a:rPr lang="en-US" sz="1800" b="0" i="0" u="none" strike="noStrike" cap="none">
                <a:solidFill>
                  <a:srgbClr val="2D2D2D"/>
                </a:solidFill>
                <a:latin typeface="Arial"/>
                <a:ea typeface="Arial"/>
                <a:cs typeface="Arial"/>
                <a:sym typeface="Arial"/>
              </a:rPr>
              <a:t>reflects the action of the drug</a:t>
            </a:r>
            <a:endParaRPr sz="1400" b="0" i="0" u="none" strike="noStrike" cap="none">
              <a:solidFill>
                <a:srgbClr val="000000"/>
              </a:solidFill>
              <a:latin typeface="Arial"/>
              <a:ea typeface="Arial"/>
              <a:cs typeface="Arial"/>
              <a:sym typeface="Arial"/>
            </a:endParaRPr>
          </a:p>
        </p:txBody>
      </p:sp>
      <p:sp>
        <p:nvSpPr>
          <p:cNvPr id="713" name="Google Shape;713;p72"/>
          <p:cNvSpPr txBox="1"/>
          <p:nvPr/>
        </p:nvSpPr>
        <p:spPr>
          <a:xfrm>
            <a:off x="8174193" y="2591435"/>
            <a:ext cx="2118000" cy="987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2D2D2D"/>
              </a:buClr>
              <a:buSzPts val="1980"/>
              <a:buFont typeface="Arial"/>
              <a:buNone/>
            </a:pPr>
            <a:r>
              <a:rPr lang="en-US" sz="1800" b="1" i="0" u="none" strike="noStrike" cap="none">
                <a:solidFill>
                  <a:srgbClr val="2D2D2D"/>
                </a:solidFill>
                <a:latin typeface="Arial"/>
                <a:ea typeface="Arial"/>
                <a:cs typeface="Arial"/>
                <a:sym typeface="Arial"/>
              </a:rPr>
              <a:t>NT-proBNP </a:t>
            </a:r>
            <a:r>
              <a:rPr lang="en-US" sz="1800" b="0" i="0" u="none" strike="noStrike" cap="none">
                <a:solidFill>
                  <a:srgbClr val="2D2D2D"/>
                </a:solidFill>
                <a:latin typeface="Arial"/>
                <a:ea typeface="Arial"/>
                <a:cs typeface="Arial"/>
                <a:sym typeface="Arial"/>
              </a:rPr>
              <a:t>reflects the effect of the drug on the heart </a:t>
            </a:r>
            <a:endParaRPr sz="1400" b="0" i="0" u="none" strike="noStrike" cap="none">
              <a:solidFill>
                <a:srgbClr val="000000"/>
              </a:solidFill>
              <a:latin typeface="Arial"/>
              <a:ea typeface="Arial"/>
              <a:cs typeface="Arial"/>
              <a:sym typeface="Arial"/>
            </a:endParaRPr>
          </a:p>
        </p:txBody>
      </p:sp>
      <p:sp>
        <p:nvSpPr>
          <p:cNvPr id="714" name="Google Shape;714;p72"/>
          <p:cNvSpPr/>
          <p:nvPr/>
        </p:nvSpPr>
        <p:spPr>
          <a:xfrm>
            <a:off x="7800637" y="2442638"/>
            <a:ext cx="240900" cy="1266900"/>
          </a:xfrm>
          <a:prstGeom prst="rightBrace">
            <a:avLst>
              <a:gd name="adj1" fmla="val 67753"/>
              <a:gd name="adj2" fmla="val 50000"/>
            </a:avLst>
          </a:prstGeom>
          <a:noFill/>
          <a:ln w="19050"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715" name="Google Shape;715;p72"/>
          <p:cNvSpPr/>
          <p:nvPr/>
        </p:nvSpPr>
        <p:spPr>
          <a:xfrm>
            <a:off x="7800637" y="3887891"/>
            <a:ext cx="240900" cy="731400"/>
          </a:xfrm>
          <a:prstGeom prst="rightBrace">
            <a:avLst>
              <a:gd name="adj1" fmla="val 67753"/>
              <a:gd name="adj2" fmla="val 50000"/>
            </a:avLst>
          </a:prstGeom>
          <a:noFill/>
          <a:ln w="19050"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716" name="Google Shape;716;p72"/>
          <p:cNvSpPr txBox="1"/>
          <p:nvPr/>
        </p:nvSpPr>
        <p:spPr>
          <a:xfrm>
            <a:off x="6096000" y="2002525"/>
            <a:ext cx="1239000" cy="169200"/>
          </a:xfrm>
          <a:prstGeom prst="rect">
            <a:avLst/>
          </a:prstGeom>
          <a:solidFill>
            <a:srgbClr val="F2F2F2"/>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Entresto (ARNI)</a:t>
            </a:r>
            <a:endParaRPr sz="1100" b="1" i="0" u="none" strike="noStrike" cap="none">
              <a:solidFill>
                <a:srgbClr val="000000"/>
              </a:solidFill>
              <a:latin typeface="Arial"/>
              <a:ea typeface="Arial"/>
              <a:cs typeface="Arial"/>
              <a:sym typeface="Arial"/>
            </a:endParaRPr>
          </a:p>
        </p:txBody>
      </p:sp>
      <p:sp>
        <p:nvSpPr>
          <p:cNvPr id="717" name="Google Shape;717;p72"/>
          <p:cNvSpPr txBox="1"/>
          <p:nvPr/>
        </p:nvSpPr>
        <p:spPr>
          <a:xfrm>
            <a:off x="6096000" y="2209575"/>
            <a:ext cx="1394400" cy="169200"/>
          </a:xfrm>
          <a:prstGeom prst="rect">
            <a:avLst/>
          </a:prstGeom>
          <a:solidFill>
            <a:srgbClr val="F2F2F2"/>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Enalapril (ACE Inhib)</a:t>
            </a:r>
            <a:endParaRPr sz="11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73"/>
          <p:cNvPicPr preferRelativeResize="0"/>
          <p:nvPr/>
        </p:nvPicPr>
        <p:blipFill rotWithShape="1">
          <a:blip r:embed="rId3">
            <a:alphaModFix/>
          </a:blip>
          <a:srcRect/>
          <a:stretch/>
        </p:blipFill>
        <p:spPr>
          <a:xfrm>
            <a:off x="663561" y="530941"/>
            <a:ext cx="10394894" cy="55453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74"/>
          <p:cNvSpPr txBox="1">
            <a:spLocks noGrp="1"/>
          </p:cNvSpPr>
          <p:nvPr>
            <p:ph type="title"/>
          </p:nvPr>
        </p:nvSpPr>
        <p:spPr>
          <a:xfrm>
            <a:off x="6591156" y="3444867"/>
            <a:ext cx="4925400" cy="1899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400"/>
              <a:buFont typeface="Arial"/>
              <a:buNone/>
            </a:pPr>
            <a:r>
              <a:rPr lang="en-US"/>
              <a:t>NT-proBNP FDA Cleared Intended Uses and Decision Thresholds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5"/>
          <p:cNvSpPr/>
          <p:nvPr/>
        </p:nvSpPr>
        <p:spPr>
          <a:xfrm>
            <a:off x="1" y="-11497"/>
            <a:ext cx="7003200" cy="6304800"/>
          </a:xfrm>
          <a:prstGeom prst="rect">
            <a:avLst/>
          </a:prstGeom>
          <a:gradFill>
            <a:gsLst>
              <a:gs pos="0">
                <a:srgbClr val="F2F2F2"/>
              </a:gs>
              <a:gs pos="26000">
                <a:srgbClr val="F2F2F2">
                  <a:alpha val="87058"/>
                </a:srgbClr>
              </a:gs>
              <a:gs pos="100000">
                <a:srgbClr val="F2F2F2">
                  <a:alpha val="0"/>
                </a:srgbClr>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4" name="Google Shape;734;p75"/>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NT-proBNP Intended Use</a:t>
            </a:r>
            <a:endParaRPr/>
          </a:p>
        </p:txBody>
      </p:sp>
      <p:sp>
        <p:nvSpPr>
          <p:cNvPr id="735" name="Google Shape;735;p75"/>
          <p:cNvSpPr txBox="1">
            <a:spLocks noGrp="1"/>
          </p:cNvSpPr>
          <p:nvPr>
            <p:ph type="body" idx="1"/>
          </p:nvPr>
        </p:nvSpPr>
        <p:spPr>
          <a:xfrm>
            <a:off x="511174" y="849643"/>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640"/>
              <a:buNone/>
            </a:pPr>
            <a:r>
              <a:rPr lang="en-US" sz="2400"/>
              <a:t>FDA cleared</a:t>
            </a:r>
            <a:endParaRPr/>
          </a:p>
        </p:txBody>
      </p:sp>
      <p:sp>
        <p:nvSpPr>
          <p:cNvPr id="736" name="Google Shape;736;p75"/>
          <p:cNvSpPr txBox="1"/>
          <p:nvPr/>
        </p:nvSpPr>
        <p:spPr>
          <a:xfrm>
            <a:off x="1956335" y="6466544"/>
            <a:ext cx="2497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Elecsys proBNP II Method Sheet, 2018-11, V 7 English</a:t>
            </a:r>
            <a:endParaRPr sz="1400" b="0" i="0" u="none" strike="noStrike" cap="none">
              <a:solidFill>
                <a:srgbClr val="000000"/>
              </a:solidFill>
              <a:latin typeface="Arial"/>
              <a:ea typeface="Arial"/>
              <a:cs typeface="Arial"/>
              <a:sym typeface="Arial"/>
            </a:endParaRPr>
          </a:p>
        </p:txBody>
      </p:sp>
      <p:sp>
        <p:nvSpPr>
          <p:cNvPr id="737" name="Google Shape;737;p75"/>
          <p:cNvSpPr txBox="1">
            <a:spLocks noGrp="1"/>
          </p:cNvSpPr>
          <p:nvPr>
            <p:ph type="body" idx="2"/>
          </p:nvPr>
        </p:nvSpPr>
        <p:spPr>
          <a:xfrm>
            <a:off x="511174" y="2257746"/>
            <a:ext cx="9018300" cy="2471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200"/>
              <a:buNone/>
            </a:pPr>
            <a:r>
              <a:rPr lang="en-US" sz="2000" b="1">
                <a:solidFill>
                  <a:schemeClr val="accent6"/>
                </a:solidFill>
              </a:rPr>
              <a:t>The Elecsys proBNP II assay is used as:</a:t>
            </a:r>
            <a:endParaRPr/>
          </a:p>
          <a:p>
            <a:pPr marL="227011" lvl="0" indent="-227011" algn="l" rtl="0">
              <a:lnSpc>
                <a:spcPct val="100000"/>
              </a:lnSpc>
              <a:spcBef>
                <a:spcPts val="2000"/>
              </a:spcBef>
              <a:spcAft>
                <a:spcPts val="0"/>
              </a:spcAft>
              <a:buSzPts val="1800"/>
              <a:buChar char="•"/>
            </a:pPr>
            <a:r>
              <a:rPr lang="en-US"/>
              <a:t>An aid in the diagnosis of individuals suspected of having heart failure</a:t>
            </a:r>
            <a:endParaRPr/>
          </a:p>
          <a:p>
            <a:pPr marL="227011" lvl="0" indent="-227011" algn="l" rtl="0">
              <a:lnSpc>
                <a:spcPct val="100000"/>
              </a:lnSpc>
              <a:spcBef>
                <a:spcPts val="2000"/>
              </a:spcBef>
              <a:spcAft>
                <a:spcPts val="0"/>
              </a:spcAft>
              <a:buSzPts val="1800"/>
              <a:buChar char="•"/>
            </a:pPr>
            <a:r>
              <a:rPr lang="en-US"/>
              <a:t>For risk stratification in patients with ACS and HF</a:t>
            </a:r>
            <a:endParaRPr/>
          </a:p>
          <a:p>
            <a:pPr marL="227011" lvl="0" indent="-227011" algn="l" rtl="0">
              <a:lnSpc>
                <a:spcPct val="100000"/>
              </a:lnSpc>
              <a:spcBef>
                <a:spcPts val="2000"/>
              </a:spcBef>
              <a:spcAft>
                <a:spcPts val="0"/>
              </a:spcAft>
              <a:buSzPts val="1800"/>
              <a:buChar char="•"/>
            </a:pPr>
            <a:r>
              <a:rPr lang="en-US"/>
              <a:t>An aid in the assessment of increased risk of cardiovascular events and mortality in patients at risk for heart failure who have stable coronary artery disease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76"/>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NT-proBNP ICON Decision Thresholds</a:t>
            </a:r>
            <a:endParaRPr/>
          </a:p>
        </p:txBody>
      </p:sp>
      <p:sp>
        <p:nvSpPr>
          <p:cNvPr id="744" name="Google Shape;744;p76"/>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60"/>
              <a:buNone/>
            </a:pPr>
            <a:r>
              <a:rPr lang="en-US"/>
              <a:t>Rule-Out &amp; Rule-In Acute Population</a:t>
            </a:r>
            <a:endParaRPr/>
          </a:p>
        </p:txBody>
      </p:sp>
      <p:sp>
        <p:nvSpPr>
          <p:cNvPr id="745" name="Google Shape;745;p76"/>
          <p:cNvSpPr txBox="1">
            <a:spLocks noGrp="1"/>
          </p:cNvSpPr>
          <p:nvPr>
            <p:ph type="body" idx="4294967295"/>
          </p:nvPr>
        </p:nvSpPr>
        <p:spPr>
          <a:xfrm>
            <a:off x="1977410" y="6454102"/>
            <a:ext cx="4953000" cy="285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880"/>
              <a:buNone/>
            </a:pPr>
            <a:r>
              <a:rPr lang="en-US" sz="800">
                <a:solidFill>
                  <a:schemeClr val="lt1"/>
                </a:solidFill>
                <a:latin typeface="Arial"/>
                <a:ea typeface="Arial"/>
                <a:cs typeface="Arial"/>
                <a:sym typeface="Arial"/>
              </a:rPr>
              <a:t> </a:t>
            </a:r>
            <a:r>
              <a:rPr lang="en-US" sz="800">
                <a:solidFill>
                  <a:schemeClr val="lt1"/>
                </a:solidFill>
              </a:rPr>
              <a:t>Januzzi, J. L., et al. (2006). Eur Heart J, 27(3), 330-337</a:t>
            </a:r>
            <a:endParaRPr sz="800">
              <a:solidFill>
                <a:schemeClr val="lt1"/>
              </a:solidFill>
            </a:endParaRPr>
          </a:p>
        </p:txBody>
      </p:sp>
      <p:pic>
        <p:nvPicPr>
          <p:cNvPr id="746" name="Google Shape;746;p76"/>
          <p:cNvPicPr preferRelativeResize="0"/>
          <p:nvPr/>
        </p:nvPicPr>
        <p:blipFill rotWithShape="1">
          <a:blip r:embed="rId3">
            <a:alphaModFix/>
          </a:blip>
          <a:srcRect/>
          <a:stretch/>
        </p:blipFill>
        <p:spPr>
          <a:xfrm>
            <a:off x="2843502" y="1368373"/>
            <a:ext cx="6504995" cy="41212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7"/>
          <p:cNvSpPr/>
          <p:nvPr/>
        </p:nvSpPr>
        <p:spPr>
          <a:xfrm>
            <a:off x="4970077" y="2573230"/>
            <a:ext cx="2251800" cy="457200"/>
          </a:xfrm>
          <a:prstGeom prst="rect">
            <a:avLst/>
          </a:prstGeom>
          <a:solidFill>
            <a:srgbClr val="D8D8D8">
              <a:alpha val="68235"/>
            </a:srgbClr>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NT-proBNP assay</a:t>
            </a:r>
            <a:endParaRPr sz="1400" b="0" i="0" u="none" strike="noStrike" cap="none">
              <a:solidFill>
                <a:srgbClr val="000000"/>
              </a:solidFill>
              <a:latin typeface="Arial"/>
              <a:ea typeface="Arial"/>
              <a:cs typeface="Arial"/>
              <a:sym typeface="Arial"/>
            </a:endParaRPr>
          </a:p>
        </p:txBody>
      </p:sp>
      <p:sp>
        <p:nvSpPr>
          <p:cNvPr id="753" name="Google Shape;753;p77"/>
          <p:cNvSpPr/>
          <p:nvPr/>
        </p:nvSpPr>
        <p:spPr>
          <a:xfrm>
            <a:off x="3867150" y="1619480"/>
            <a:ext cx="4457700" cy="585000"/>
          </a:xfrm>
          <a:prstGeom prst="rect">
            <a:avLst/>
          </a:prstGeom>
          <a:solidFill>
            <a:srgbClr val="D8D8D8">
              <a:alpha val="68235"/>
            </a:srgbClr>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Patients suspected of having HF</a:t>
            </a:r>
            <a:endParaRPr sz="1400" b="0" i="0" u="none" strike="noStrike" cap="none">
              <a:solidFill>
                <a:srgbClr val="000000"/>
              </a:solidFill>
              <a:latin typeface="Arial"/>
              <a:ea typeface="Arial"/>
              <a:cs typeface="Arial"/>
              <a:sym typeface="Arial"/>
            </a:endParaRPr>
          </a:p>
        </p:txBody>
      </p:sp>
      <p:sp>
        <p:nvSpPr>
          <p:cNvPr id="754" name="Google Shape;754;p77"/>
          <p:cNvSpPr txBox="1"/>
          <p:nvPr/>
        </p:nvSpPr>
        <p:spPr>
          <a:xfrm>
            <a:off x="1800732" y="6506146"/>
            <a:ext cx="119565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Elecsys proBNP II Method Sheet, 2018-11, V 7 English</a:t>
            </a:r>
            <a:endParaRPr sz="1400" b="0" i="0" u="none" strike="noStrike" cap="none">
              <a:solidFill>
                <a:srgbClr val="000000"/>
              </a:solidFill>
              <a:latin typeface="Arial"/>
              <a:ea typeface="Arial"/>
              <a:cs typeface="Arial"/>
              <a:sym typeface="Arial"/>
            </a:endParaRPr>
          </a:p>
        </p:txBody>
      </p:sp>
      <p:sp>
        <p:nvSpPr>
          <p:cNvPr id="755" name="Google Shape;755;p77"/>
          <p:cNvSpPr/>
          <p:nvPr/>
        </p:nvSpPr>
        <p:spPr>
          <a:xfrm>
            <a:off x="7197234" y="2801830"/>
            <a:ext cx="1162458" cy="619347"/>
          </a:xfrm>
          <a:custGeom>
            <a:avLst/>
            <a:gdLst/>
            <a:ahLst/>
            <a:cxnLst/>
            <a:rect l="l" t="t" r="r" b="b"/>
            <a:pathLst>
              <a:path w="1233377" h="1063256" extrusionOk="0">
                <a:moveTo>
                  <a:pt x="0" y="0"/>
                </a:moveTo>
                <a:lnTo>
                  <a:pt x="1233377" y="0"/>
                </a:lnTo>
                <a:lnTo>
                  <a:pt x="1233377" y="1063256"/>
                </a:lnTo>
              </a:path>
            </a:pathLst>
          </a:custGeom>
          <a:noFill/>
          <a:ln w="19050" cap="flat" cmpd="sng">
            <a:solidFill>
              <a:schemeClr val="dk1"/>
            </a:solidFill>
            <a:prstDash val="solid"/>
            <a:round/>
            <a:headEnd type="none" w="sm" len="sm"/>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56" name="Google Shape;756;p77"/>
          <p:cNvCxnSpPr>
            <a:stCxn id="753" idx="2"/>
          </p:cNvCxnSpPr>
          <p:nvPr/>
        </p:nvCxnSpPr>
        <p:spPr>
          <a:xfrm>
            <a:off x="6096000" y="2204480"/>
            <a:ext cx="0" cy="351600"/>
          </a:xfrm>
          <a:prstGeom prst="straightConnector1">
            <a:avLst/>
          </a:prstGeom>
          <a:noFill/>
          <a:ln w="19050" cap="flat" cmpd="sng">
            <a:solidFill>
              <a:schemeClr val="dk1"/>
            </a:solidFill>
            <a:prstDash val="solid"/>
            <a:round/>
            <a:headEnd type="none" w="sm" len="sm"/>
            <a:tailEnd type="stealth" w="med" len="med"/>
          </a:ln>
        </p:spPr>
      </p:cxnSp>
      <p:sp>
        <p:nvSpPr>
          <p:cNvPr id="757" name="Google Shape;757;p77"/>
          <p:cNvSpPr/>
          <p:nvPr/>
        </p:nvSpPr>
        <p:spPr>
          <a:xfrm flipH="1">
            <a:off x="4159109" y="2801831"/>
            <a:ext cx="786278" cy="576816"/>
          </a:xfrm>
          <a:custGeom>
            <a:avLst/>
            <a:gdLst/>
            <a:ahLst/>
            <a:cxnLst/>
            <a:rect l="l" t="t" r="r" b="b"/>
            <a:pathLst>
              <a:path w="1233377" h="1063256" extrusionOk="0">
                <a:moveTo>
                  <a:pt x="0" y="0"/>
                </a:moveTo>
                <a:lnTo>
                  <a:pt x="1233377" y="0"/>
                </a:lnTo>
                <a:lnTo>
                  <a:pt x="1233377" y="1063256"/>
                </a:lnTo>
              </a:path>
            </a:pathLst>
          </a:custGeom>
          <a:noFill/>
          <a:ln w="19050" cap="flat" cmpd="sng">
            <a:solidFill>
              <a:schemeClr val="dk1"/>
            </a:solidFill>
            <a:prstDash val="solid"/>
            <a:round/>
            <a:headEnd type="none" w="sm" len="sm"/>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758" name="Google Shape;758;p77"/>
          <p:cNvGraphicFramePr/>
          <p:nvPr/>
        </p:nvGraphicFramePr>
        <p:xfrm>
          <a:off x="6354591" y="3435209"/>
          <a:ext cx="3000000" cy="3000000"/>
        </p:xfrm>
        <a:graphic>
          <a:graphicData uri="http://schemas.openxmlformats.org/drawingml/2006/table">
            <a:tbl>
              <a:tblPr>
                <a:noFill/>
                <a:tableStyleId>{07063BB8-E13C-4D7D-8EF7-51D6BA045C2B}</a:tableStyleId>
              </a:tblPr>
              <a:tblGrid>
                <a:gridCol w="201167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tblGrid>
              <a:tr h="473425">
                <a:tc>
                  <a:txBody>
                    <a:bodyPr/>
                    <a:lstStyle/>
                    <a:p>
                      <a:pPr marL="0" marR="0" lvl="0" indent="0" algn="l" rtl="0">
                        <a:lnSpc>
                          <a:spcPct val="85000"/>
                        </a:lnSpc>
                        <a:spcBef>
                          <a:spcPts val="0"/>
                        </a:spcBef>
                        <a:spcAft>
                          <a:spcPts val="0"/>
                        </a:spcAft>
                        <a:buClr>
                          <a:schemeClr val="dk1"/>
                        </a:buClr>
                        <a:buSzPts val="2000"/>
                        <a:buFont typeface="Arial"/>
                        <a:buNone/>
                      </a:pPr>
                      <a:r>
                        <a:rPr lang="en-US" sz="2000" u="none" strike="noStrike" cap="none"/>
                        <a:t>Younger patient</a:t>
                      </a:r>
                      <a:endParaRPr sz="1400" u="none" strike="noStrike" cap="none"/>
                    </a:p>
                    <a:p>
                      <a:pPr marL="0" marR="0" lvl="0" indent="0" algn="l" rtl="0">
                        <a:lnSpc>
                          <a:spcPct val="85000"/>
                        </a:lnSpc>
                        <a:spcBef>
                          <a:spcPts val="0"/>
                        </a:spcBef>
                        <a:spcAft>
                          <a:spcPts val="0"/>
                        </a:spcAft>
                        <a:buClr>
                          <a:schemeClr val="dk1"/>
                        </a:buClr>
                        <a:buSzPts val="2000"/>
                        <a:buFont typeface="Arial"/>
                        <a:buNone/>
                      </a:pPr>
                      <a:r>
                        <a:rPr lang="en-US" sz="2000" u="none" strike="noStrike" cap="none"/>
                        <a:t>&lt; 75 years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t>&gt;125 pg/mL</a:t>
                      </a:r>
                      <a:endParaRPr sz="2000" b="0" i="0" u="none" strike="noStrike" cap="none">
                        <a:solidFill>
                          <a:schemeClr val="dk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extLst>
                  <a:ext uri="{0D108BD9-81ED-4DB2-BD59-A6C34878D82A}">
                    <a16:rowId xmlns:a16="http://schemas.microsoft.com/office/drawing/2014/main" val="10000"/>
                  </a:ext>
                </a:extLst>
              </a:tr>
              <a:tr h="473425">
                <a:tc>
                  <a:txBody>
                    <a:bodyPr/>
                    <a:lstStyle/>
                    <a:p>
                      <a:pPr marL="0" marR="0" lvl="0" indent="0" algn="l" rtl="0">
                        <a:lnSpc>
                          <a:spcPct val="85000"/>
                        </a:lnSpc>
                        <a:spcBef>
                          <a:spcPts val="0"/>
                        </a:spcBef>
                        <a:spcAft>
                          <a:spcPts val="0"/>
                        </a:spcAft>
                        <a:buClr>
                          <a:schemeClr val="dk1"/>
                        </a:buClr>
                        <a:buSzPts val="2000"/>
                        <a:buFont typeface="Arial"/>
                        <a:buNone/>
                      </a:pPr>
                      <a:r>
                        <a:rPr lang="en-US" sz="2000" u="none" strike="noStrike" cap="none"/>
                        <a:t>Older patient</a:t>
                      </a:r>
                      <a:endParaRPr sz="1400" u="none" strike="noStrike" cap="none"/>
                    </a:p>
                    <a:p>
                      <a:pPr marL="0" marR="0" lvl="0" indent="0" algn="l" rtl="0">
                        <a:lnSpc>
                          <a:spcPct val="85000"/>
                        </a:lnSpc>
                        <a:spcBef>
                          <a:spcPts val="0"/>
                        </a:spcBef>
                        <a:spcAft>
                          <a:spcPts val="0"/>
                        </a:spcAft>
                        <a:buClr>
                          <a:schemeClr val="dk1"/>
                        </a:buClr>
                        <a:buSzPts val="2000"/>
                        <a:buFont typeface="Arial"/>
                        <a:buNone/>
                      </a:pPr>
                      <a:r>
                        <a:rPr lang="en-US" sz="2000" u="none" strike="noStrike" cap="none"/>
                        <a:t>≥ 75 years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t>&gt;450 pg/mL</a:t>
                      </a:r>
                      <a:endParaRPr sz="2000" b="0" i="0" u="none" strike="noStrike" cap="none">
                        <a:solidFill>
                          <a:schemeClr val="dk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extLst>
                  <a:ext uri="{0D108BD9-81ED-4DB2-BD59-A6C34878D82A}">
                    <a16:rowId xmlns:a16="http://schemas.microsoft.com/office/drawing/2014/main" val="10001"/>
                  </a:ext>
                </a:extLst>
              </a:tr>
            </a:tbl>
          </a:graphicData>
        </a:graphic>
      </p:graphicFrame>
      <p:graphicFrame>
        <p:nvGraphicFramePr>
          <p:cNvPr id="759" name="Google Shape;759;p77"/>
          <p:cNvGraphicFramePr/>
          <p:nvPr/>
        </p:nvGraphicFramePr>
        <p:xfrm>
          <a:off x="2145219" y="3432859"/>
          <a:ext cx="3000000" cy="3000000"/>
        </p:xfrm>
        <a:graphic>
          <a:graphicData uri="http://schemas.openxmlformats.org/drawingml/2006/table">
            <a:tbl>
              <a:tblPr>
                <a:noFill/>
                <a:tableStyleId>{07063BB8-E13C-4D7D-8EF7-51D6BA045C2B}</a:tableStyleId>
              </a:tblPr>
              <a:tblGrid>
                <a:gridCol w="201167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tblGrid>
              <a:tr h="531775">
                <a:tc>
                  <a:txBody>
                    <a:bodyPr/>
                    <a:lstStyle/>
                    <a:p>
                      <a:pPr marL="0" marR="0" lvl="0" indent="0" algn="l" rtl="0">
                        <a:lnSpc>
                          <a:spcPct val="85000"/>
                        </a:lnSpc>
                        <a:spcBef>
                          <a:spcPts val="0"/>
                        </a:spcBef>
                        <a:spcAft>
                          <a:spcPts val="0"/>
                        </a:spcAft>
                        <a:buClr>
                          <a:schemeClr val="dk1"/>
                        </a:buClr>
                        <a:buSzPts val="2000"/>
                        <a:buFont typeface="Arial"/>
                        <a:buNone/>
                      </a:pPr>
                      <a:r>
                        <a:rPr lang="en-US" sz="2000" u="none" strike="noStrike" cap="none">
                          <a:solidFill>
                            <a:schemeClr val="dk1"/>
                          </a:solidFill>
                        </a:rPr>
                        <a:t>Younger patient</a:t>
                      </a:r>
                      <a:endParaRPr sz="1400" u="none" strike="noStrike" cap="none"/>
                    </a:p>
                    <a:p>
                      <a:pPr marL="0" marR="0" lvl="0" indent="0" algn="l" rtl="0">
                        <a:lnSpc>
                          <a:spcPct val="85000"/>
                        </a:lnSpc>
                        <a:spcBef>
                          <a:spcPts val="0"/>
                        </a:spcBef>
                        <a:spcAft>
                          <a:spcPts val="0"/>
                        </a:spcAft>
                        <a:buClr>
                          <a:schemeClr val="dk1"/>
                        </a:buClr>
                        <a:buSzPts val="2000"/>
                        <a:buFont typeface="Arial"/>
                        <a:buNone/>
                      </a:pPr>
                      <a:r>
                        <a:rPr lang="en-US" sz="2000" u="none" strike="noStrike" cap="none">
                          <a:solidFill>
                            <a:schemeClr val="dk1"/>
                          </a:solidFill>
                        </a:rPr>
                        <a:t>&lt; 75 years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&lt;125 pg/mL</a:t>
                      </a:r>
                      <a:endParaRPr sz="2000" b="0" i="0" u="none" strike="noStrike" cap="none">
                        <a:solidFill>
                          <a:schemeClr val="dk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extLst>
                  <a:ext uri="{0D108BD9-81ED-4DB2-BD59-A6C34878D82A}">
                    <a16:rowId xmlns:a16="http://schemas.microsoft.com/office/drawing/2014/main" val="10000"/>
                  </a:ext>
                </a:extLst>
              </a:tr>
              <a:tr h="529725">
                <a:tc>
                  <a:txBody>
                    <a:bodyPr/>
                    <a:lstStyle/>
                    <a:p>
                      <a:pPr marL="0" marR="0" lvl="0" indent="0" algn="l" rtl="0">
                        <a:lnSpc>
                          <a:spcPct val="85000"/>
                        </a:lnSpc>
                        <a:spcBef>
                          <a:spcPts val="0"/>
                        </a:spcBef>
                        <a:spcAft>
                          <a:spcPts val="0"/>
                        </a:spcAft>
                        <a:buClr>
                          <a:schemeClr val="dk1"/>
                        </a:buClr>
                        <a:buSzPts val="2000"/>
                        <a:buFont typeface="Arial"/>
                        <a:buNone/>
                      </a:pPr>
                      <a:r>
                        <a:rPr lang="en-US" sz="2000" u="none" strike="noStrike" cap="none">
                          <a:solidFill>
                            <a:schemeClr val="dk1"/>
                          </a:solidFill>
                        </a:rPr>
                        <a:t>Older patient</a:t>
                      </a:r>
                      <a:endParaRPr sz="1400" u="none" strike="noStrike" cap="none"/>
                    </a:p>
                    <a:p>
                      <a:pPr marL="0" marR="0" lvl="0" indent="0" algn="l" rtl="0">
                        <a:lnSpc>
                          <a:spcPct val="85000"/>
                        </a:lnSpc>
                        <a:spcBef>
                          <a:spcPts val="0"/>
                        </a:spcBef>
                        <a:spcAft>
                          <a:spcPts val="0"/>
                        </a:spcAft>
                        <a:buClr>
                          <a:schemeClr val="dk1"/>
                        </a:buClr>
                        <a:buSzPts val="2000"/>
                        <a:buFont typeface="Arial"/>
                        <a:buNone/>
                      </a:pPr>
                      <a:r>
                        <a:rPr lang="en-US" sz="2000" u="none" strike="noStrike" cap="none">
                          <a:solidFill>
                            <a:schemeClr val="dk1"/>
                          </a:solidFill>
                        </a:rPr>
                        <a:t>≥ 75 years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&lt;450 pg/mL</a:t>
                      </a:r>
                      <a:endParaRPr sz="2000" b="0" i="0" u="none" strike="noStrike" cap="none">
                        <a:solidFill>
                          <a:schemeClr val="dk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alpha val="68235"/>
                      </a:srgbClr>
                    </a:solidFill>
                  </a:tcPr>
                </a:tc>
                <a:extLst>
                  <a:ext uri="{0D108BD9-81ED-4DB2-BD59-A6C34878D82A}">
                    <a16:rowId xmlns:a16="http://schemas.microsoft.com/office/drawing/2014/main" val="10001"/>
                  </a:ext>
                </a:extLst>
              </a:tr>
            </a:tbl>
          </a:graphicData>
        </a:graphic>
      </p:graphicFrame>
      <p:sp>
        <p:nvSpPr>
          <p:cNvPr id="760" name="Google Shape;760;p77"/>
          <p:cNvSpPr/>
          <p:nvPr/>
        </p:nvSpPr>
        <p:spPr>
          <a:xfrm>
            <a:off x="2682953" y="5057110"/>
            <a:ext cx="2926200" cy="914400"/>
          </a:xfrm>
          <a:prstGeom prst="rect">
            <a:avLst/>
          </a:prstGeom>
          <a:solidFill>
            <a:srgbClr val="004C99"/>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Heart Failure </a:t>
            </a:r>
            <a:br>
              <a:rPr lang="en-US" sz="2000" b="1" i="0" u="none" strike="noStrike" cap="none">
                <a:solidFill>
                  <a:schemeClr val="lt1"/>
                </a:solidFill>
                <a:latin typeface="Arial"/>
                <a:ea typeface="Arial"/>
                <a:cs typeface="Arial"/>
                <a:sym typeface="Arial"/>
              </a:rPr>
            </a:br>
            <a:r>
              <a:rPr lang="en-US" sz="2000" b="1" i="0" u="none" strike="noStrike" cap="none">
                <a:solidFill>
                  <a:schemeClr val="lt1"/>
                </a:solidFill>
                <a:latin typeface="Arial"/>
                <a:ea typeface="Arial"/>
                <a:cs typeface="Arial"/>
                <a:sym typeface="Arial"/>
              </a:rPr>
              <a:t>unlikely</a:t>
            </a:r>
            <a:endParaRPr sz="1400" b="0" i="0" u="none" strike="noStrike" cap="none">
              <a:solidFill>
                <a:srgbClr val="000000"/>
              </a:solidFill>
              <a:latin typeface="Arial"/>
              <a:ea typeface="Arial"/>
              <a:cs typeface="Arial"/>
              <a:sym typeface="Arial"/>
            </a:endParaRPr>
          </a:p>
        </p:txBody>
      </p:sp>
      <p:sp>
        <p:nvSpPr>
          <p:cNvPr id="761" name="Google Shape;761;p77"/>
          <p:cNvSpPr/>
          <p:nvPr/>
        </p:nvSpPr>
        <p:spPr>
          <a:xfrm>
            <a:off x="6879102" y="5057110"/>
            <a:ext cx="2926200" cy="914400"/>
          </a:xfrm>
          <a:prstGeom prst="rect">
            <a:avLst/>
          </a:prstGeom>
          <a:solidFill>
            <a:srgbClr val="2E79BA"/>
          </a:solid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Additional CV </a:t>
            </a:r>
            <a:br>
              <a:rPr lang="en-US" sz="2000" b="1" i="0" u="none" strike="noStrike" cap="none">
                <a:solidFill>
                  <a:schemeClr val="lt1"/>
                </a:solidFill>
                <a:latin typeface="Arial"/>
                <a:ea typeface="Arial"/>
                <a:cs typeface="Arial"/>
                <a:sym typeface="Arial"/>
              </a:rPr>
            </a:br>
            <a:r>
              <a:rPr lang="en-US" sz="2000" b="1" i="0" u="none" strike="noStrike" cap="none">
                <a:solidFill>
                  <a:schemeClr val="lt1"/>
                </a:solidFill>
                <a:latin typeface="Arial"/>
                <a:ea typeface="Arial"/>
                <a:cs typeface="Arial"/>
                <a:sym typeface="Arial"/>
              </a:rPr>
              <a:t>assessment indicated</a:t>
            </a:r>
            <a:endParaRPr sz="1400" b="0" i="0" u="none" strike="noStrike" cap="none">
              <a:solidFill>
                <a:srgbClr val="000000"/>
              </a:solidFill>
              <a:latin typeface="Arial"/>
              <a:ea typeface="Arial"/>
              <a:cs typeface="Arial"/>
              <a:sym typeface="Arial"/>
            </a:endParaRPr>
          </a:p>
        </p:txBody>
      </p:sp>
      <p:cxnSp>
        <p:nvCxnSpPr>
          <p:cNvPr id="762" name="Google Shape;762;p77"/>
          <p:cNvCxnSpPr/>
          <p:nvPr/>
        </p:nvCxnSpPr>
        <p:spPr>
          <a:xfrm>
            <a:off x="8367062" y="4665287"/>
            <a:ext cx="0" cy="351900"/>
          </a:xfrm>
          <a:prstGeom prst="straightConnector1">
            <a:avLst/>
          </a:prstGeom>
          <a:noFill/>
          <a:ln w="19050" cap="flat" cmpd="sng">
            <a:solidFill>
              <a:schemeClr val="dk1"/>
            </a:solidFill>
            <a:prstDash val="solid"/>
            <a:round/>
            <a:headEnd type="none" w="sm" len="sm"/>
            <a:tailEnd type="stealth" w="med" len="med"/>
          </a:ln>
        </p:spPr>
      </p:cxnSp>
      <p:cxnSp>
        <p:nvCxnSpPr>
          <p:cNvPr id="763" name="Google Shape;763;p77"/>
          <p:cNvCxnSpPr/>
          <p:nvPr/>
        </p:nvCxnSpPr>
        <p:spPr>
          <a:xfrm>
            <a:off x="4165509" y="4665287"/>
            <a:ext cx="0" cy="351900"/>
          </a:xfrm>
          <a:prstGeom prst="straightConnector1">
            <a:avLst/>
          </a:prstGeom>
          <a:noFill/>
          <a:ln w="19050" cap="flat" cmpd="sng">
            <a:solidFill>
              <a:schemeClr val="dk1"/>
            </a:solidFill>
            <a:prstDash val="solid"/>
            <a:round/>
            <a:headEnd type="none" w="sm" len="sm"/>
            <a:tailEnd type="stealth" w="med" len="med"/>
          </a:ln>
        </p:spPr>
      </p:cxnSp>
      <p:sp>
        <p:nvSpPr>
          <p:cNvPr id="764" name="Google Shape;764;p77"/>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NT-proBNP Method Sheet Decision Thresholds </a:t>
            </a:r>
            <a:endParaRPr/>
          </a:p>
        </p:txBody>
      </p:sp>
      <p:sp>
        <p:nvSpPr>
          <p:cNvPr id="765" name="Google Shape;765;p77"/>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60"/>
              <a:buNone/>
            </a:pPr>
            <a:r>
              <a:rPr lang="en-US"/>
              <a:t>Rule-Out &amp; Rule-In Non-Acute Population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8"/>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NT-proBNP Clinical Performance</a:t>
            </a:r>
            <a:endParaRPr/>
          </a:p>
        </p:txBody>
      </p:sp>
      <p:sp>
        <p:nvSpPr>
          <p:cNvPr id="772" name="Google Shape;772;p78"/>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640"/>
              <a:buNone/>
            </a:pPr>
            <a:r>
              <a:rPr lang="en-US" sz="2400"/>
              <a:t>NPV by age and sex</a:t>
            </a:r>
            <a:endParaRPr/>
          </a:p>
        </p:txBody>
      </p:sp>
      <p:sp>
        <p:nvSpPr>
          <p:cNvPr id="773" name="Google Shape;773;p78"/>
          <p:cNvSpPr txBox="1"/>
          <p:nvPr/>
        </p:nvSpPr>
        <p:spPr>
          <a:xfrm>
            <a:off x="2267640" y="6485613"/>
            <a:ext cx="2497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Arial"/>
                <a:ea typeface="Arial"/>
                <a:cs typeface="Arial"/>
                <a:sym typeface="Arial"/>
              </a:rPr>
              <a:t>Elecsys proBNP II Method Sheet, 2018-11, V 7 English</a:t>
            </a:r>
            <a:endParaRPr sz="1400" b="0" i="0" u="none" strike="noStrike" cap="none">
              <a:solidFill>
                <a:srgbClr val="000000"/>
              </a:solidFill>
              <a:latin typeface="Arial"/>
              <a:ea typeface="Arial"/>
              <a:cs typeface="Arial"/>
              <a:sym typeface="Arial"/>
            </a:endParaRPr>
          </a:p>
        </p:txBody>
      </p:sp>
      <p:graphicFrame>
        <p:nvGraphicFramePr>
          <p:cNvPr id="774" name="Google Shape;774;p78"/>
          <p:cNvGraphicFramePr/>
          <p:nvPr/>
        </p:nvGraphicFramePr>
        <p:xfrm>
          <a:off x="340498" y="1492536"/>
          <a:ext cx="3000000" cy="3000000"/>
        </p:xfrm>
        <a:graphic>
          <a:graphicData uri="http://schemas.openxmlformats.org/drawingml/2006/table">
            <a:tbl>
              <a:tblPr firstRow="1" bandRow="1">
                <a:noFill/>
                <a:tableStyleId>{2005C7DC-4C46-4B0A-A904-7C0F5E34B0D9}</a:tableStyleId>
              </a:tblPr>
              <a:tblGrid>
                <a:gridCol w="2390050">
                  <a:extLst>
                    <a:ext uri="{9D8B030D-6E8A-4147-A177-3AD203B41FA5}">
                      <a16:colId xmlns:a16="http://schemas.microsoft.com/office/drawing/2014/main" val="20000"/>
                    </a:ext>
                  </a:extLst>
                </a:gridCol>
                <a:gridCol w="1484025">
                  <a:extLst>
                    <a:ext uri="{9D8B030D-6E8A-4147-A177-3AD203B41FA5}">
                      <a16:colId xmlns:a16="http://schemas.microsoft.com/office/drawing/2014/main" val="20001"/>
                    </a:ext>
                  </a:extLst>
                </a:gridCol>
                <a:gridCol w="1485150">
                  <a:extLst>
                    <a:ext uri="{9D8B030D-6E8A-4147-A177-3AD203B41FA5}">
                      <a16:colId xmlns:a16="http://schemas.microsoft.com/office/drawing/2014/main" val="20002"/>
                    </a:ext>
                  </a:extLst>
                </a:gridCol>
                <a:gridCol w="1485150">
                  <a:extLst>
                    <a:ext uri="{9D8B030D-6E8A-4147-A177-3AD203B41FA5}">
                      <a16:colId xmlns:a16="http://schemas.microsoft.com/office/drawing/2014/main" val="20003"/>
                    </a:ext>
                  </a:extLst>
                </a:gridCol>
                <a:gridCol w="1485150">
                  <a:extLst>
                    <a:ext uri="{9D8B030D-6E8A-4147-A177-3AD203B41FA5}">
                      <a16:colId xmlns:a16="http://schemas.microsoft.com/office/drawing/2014/main" val="20004"/>
                    </a:ext>
                  </a:extLst>
                </a:gridCol>
                <a:gridCol w="1485150">
                  <a:extLst>
                    <a:ext uri="{9D8B030D-6E8A-4147-A177-3AD203B41FA5}">
                      <a16:colId xmlns:a16="http://schemas.microsoft.com/office/drawing/2014/main" val="20005"/>
                    </a:ext>
                  </a:extLst>
                </a:gridCol>
                <a:gridCol w="1485150">
                  <a:extLst>
                    <a:ext uri="{9D8B030D-6E8A-4147-A177-3AD203B41FA5}">
                      <a16:colId xmlns:a16="http://schemas.microsoft.com/office/drawing/2014/main" val="20006"/>
                    </a:ext>
                  </a:extLst>
                </a:gridCol>
              </a:tblGrid>
              <a:tr h="256450">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Males </a:t>
                      </a:r>
                      <a:endParaRPr sz="1400" b="0"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lnT w="9525" cap="flat" cmpd="sng">
                      <a:solidFill>
                        <a:srgbClr val="F2F2F2"/>
                      </a:solidFill>
                      <a:prstDash val="solid"/>
                      <a:round/>
                      <a:headEnd type="none" w="sm" len="sm"/>
                      <a:tailEnd type="none" w="sm" len="sm"/>
                    </a:lnT>
                    <a:solidFill>
                      <a:srgbClr val="005EB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&lt; 45 years</a:t>
                      </a:r>
                      <a:endParaRPr sz="1400" b="0" i="0" u="none" strike="noStrike" cap="none">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005EB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45-54 years</a:t>
                      </a:r>
                      <a:endParaRPr sz="1400" b="0" i="0" u="none" strike="noStrike" cap="none">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005EB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55-64 years</a:t>
                      </a:r>
                      <a:endParaRPr sz="1400" b="0" i="0" u="none" strike="noStrike" cap="none">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005EB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65-74 years</a:t>
                      </a:r>
                      <a:endParaRPr sz="1400" b="0" i="0" u="none" strike="noStrike" cap="none">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005EB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75 + years</a:t>
                      </a:r>
                      <a:endParaRPr sz="1400" b="0" i="0" u="none" strike="noStrike" cap="none">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005EB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&lt; 75 years</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solidFill>
                      <a:srgbClr val="005EB3"/>
                    </a:solidFill>
                  </a:tcPr>
                </a:tc>
                <a:extLst>
                  <a:ext uri="{0D108BD9-81ED-4DB2-BD59-A6C34878D82A}">
                    <a16:rowId xmlns:a16="http://schemas.microsoft.com/office/drawing/2014/main" val="10000"/>
                  </a:ext>
                </a:extLst>
              </a:tr>
              <a:tr h="2564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 Sensitivity</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81.6</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88.2</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89.6</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91.7</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86.5</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89.0</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tcPr>
                </a:tc>
                <a:extLst>
                  <a:ext uri="{0D108BD9-81ED-4DB2-BD59-A6C34878D82A}">
                    <a16:rowId xmlns:a16="http://schemas.microsoft.com/office/drawing/2014/main" val="10001"/>
                  </a:ext>
                </a:extLst>
              </a:tr>
              <a:tr h="2564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95% confidence interval</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68.0-91.24</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81.27-93.24</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84.47-93.42</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85.58-95.77</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74.21-94.41</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85.95-91.58</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tcPr>
                </a:tc>
                <a:extLst>
                  <a:ext uri="{0D108BD9-81ED-4DB2-BD59-A6C34878D82A}">
                    <a16:rowId xmlns:a16="http://schemas.microsoft.com/office/drawing/2014/main" val="10002"/>
                  </a:ext>
                </a:extLst>
              </a:tr>
              <a:tr h="2564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 specificity</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95.7</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93.3</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87.8</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86.7</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88.9</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90.0</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tcPr>
                </a:tc>
                <a:extLst>
                  <a:ext uri="{0D108BD9-81ED-4DB2-BD59-A6C34878D82A}">
                    <a16:rowId xmlns:a16="http://schemas.microsoft.com/office/drawing/2014/main" val="10003"/>
                  </a:ext>
                </a:extLst>
              </a:tr>
              <a:tr h="2564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95% confidence interval</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78.05-99.89</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89.07-96.31</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82.33-91.99</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75.59-92.07</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77.37-95.81</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87.14-92.32</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tcPr>
                </a:tc>
                <a:extLst>
                  <a:ext uri="{0D108BD9-81ED-4DB2-BD59-A6C34878D82A}">
                    <a16:rowId xmlns:a16="http://schemas.microsoft.com/office/drawing/2014/main" val="10004"/>
                  </a:ext>
                </a:extLst>
              </a:tr>
              <a:tr h="2564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Prevalence</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0.7</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1.8</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6.2</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6.8</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9.8</a:t>
                      </a:r>
                      <a:endParaRPr sz="1400" b="0" i="0" u="none" strike="noStrike" cap="none">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1.39</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tcPr>
                </a:tc>
                <a:extLst>
                  <a:ext uri="{0D108BD9-81ED-4DB2-BD59-A6C34878D82A}">
                    <a16:rowId xmlns:a16="http://schemas.microsoft.com/office/drawing/2014/main" val="10005"/>
                  </a:ext>
                </a:extLst>
              </a:tr>
              <a:tr h="2564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Negative predictive value</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lnB w="9525" cap="flat" cmpd="sng">
                      <a:solidFill>
                        <a:srgbClr val="F2F2F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100.0</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99.8</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99.2</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99.3</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98.8</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99.8</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775" name="Google Shape;775;p78"/>
          <p:cNvGraphicFramePr/>
          <p:nvPr/>
        </p:nvGraphicFramePr>
        <p:xfrm>
          <a:off x="340497" y="3657600"/>
          <a:ext cx="3000000" cy="3000000"/>
        </p:xfrm>
        <a:graphic>
          <a:graphicData uri="http://schemas.openxmlformats.org/drawingml/2006/table">
            <a:tbl>
              <a:tblPr firstRow="1" bandRow="1">
                <a:noFill/>
                <a:tableStyleId>{AF1866E8-5452-426E-A5B3-FCA3A2B74422}</a:tableStyleId>
              </a:tblPr>
              <a:tblGrid>
                <a:gridCol w="2390050">
                  <a:extLst>
                    <a:ext uri="{9D8B030D-6E8A-4147-A177-3AD203B41FA5}">
                      <a16:colId xmlns:a16="http://schemas.microsoft.com/office/drawing/2014/main" val="20000"/>
                    </a:ext>
                  </a:extLst>
                </a:gridCol>
                <a:gridCol w="1484025">
                  <a:extLst>
                    <a:ext uri="{9D8B030D-6E8A-4147-A177-3AD203B41FA5}">
                      <a16:colId xmlns:a16="http://schemas.microsoft.com/office/drawing/2014/main" val="20001"/>
                    </a:ext>
                  </a:extLst>
                </a:gridCol>
                <a:gridCol w="1485150">
                  <a:extLst>
                    <a:ext uri="{9D8B030D-6E8A-4147-A177-3AD203B41FA5}">
                      <a16:colId xmlns:a16="http://schemas.microsoft.com/office/drawing/2014/main" val="20002"/>
                    </a:ext>
                  </a:extLst>
                </a:gridCol>
                <a:gridCol w="1485150">
                  <a:extLst>
                    <a:ext uri="{9D8B030D-6E8A-4147-A177-3AD203B41FA5}">
                      <a16:colId xmlns:a16="http://schemas.microsoft.com/office/drawing/2014/main" val="20003"/>
                    </a:ext>
                  </a:extLst>
                </a:gridCol>
                <a:gridCol w="1485150">
                  <a:extLst>
                    <a:ext uri="{9D8B030D-6E8A-4147-A177-3AD203B41FA5}">
                      <a16:colId xmlns:a16="http://schemas.microsoft.com/office/drawing/2014/main" val="20004"/>
                    </a:ext>
                  </a:extLst>
                </a:gridCol>
                <a:gridCol w="1485150">
                  <a:extLst>
                    <a:ext uri="{9D8B030D-6E8A-4147-A177-3AD203B41FA5}">
                      <a16:colId xmlns:a16="http://schemas.microsoft.com/office/drawing/2014/main" val="20005"/>
                    </a:ext>
                  </a:extLst>
                </a:gridCol>
                <a:gridCol w="1485150">
                  <a:extLst>
                    <a:ext uri="{9D8B030D-6E8A-4147-A177-3AD203B41FA5}">
                      <a16:colId xmlns:a16="http://schemas.microsoft.com/office/drawing/2014/main" val="20006"/>
                    </a:ext>
                  </a:extLst>
                </a:gridCol>
              </a:tblGrid>
              <a:tr h="206650">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Females </a:t>
                      </a:r>
                      <a:endParaRPr sz="1400" b="1" i="0" u="none" strike="noStrike" cap="none">
                        <a:solidFill>
                          <a:schemeClr val="lt1"/>
                        </a:solidFill>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lnT w="9525" cap="flat" cmpd="sng">
                      <a:solidFill>
                        <a:srgbClr val="F2F2F2"/>
                      </a:solidFill>
                      <a:prstDash val="solid"/>
                      <a:round/>
                      <a:headEnd type="none" w="sm" len="sm"/>
                      <a:tailEnd type="none" w="sm" len="sm"/>
                    </a:lnT>
                    <a:solidFill>
                      <a:srgbClr val="2888F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&lt; 45 years</a:t>
                      </a:r>
                      <a:endParaRPr sz="1400" b="1" i="0" u="none" strike="noStrike" cap="none">
                        <a:solidFill>
                          <a:schemeClr val="lt1"/>
                        </a:solidFill>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2888F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45-54 years</a:t>
                      </a:r>
                      <a:endParaRPr sz="1400" b="1" i="0" u="none" strike="noStrike" cap="none">
                        <a:solidFill>
                          <a:schemeClr val="lt1"/>
                        </a:solidFill>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2888F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55-64 years</a:t>
                      </a:r>
                      <a:endParaRPr sz="1400" b="1" i="0" u="none" strike="noStrike" cap="none">
                        <a:solidFill>
                          <a:schemeClr val="lt1"/>
                        </a:solidFill>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2888F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65-74 years</a:t>
                      </a:r>
                      <a:endParaRPr sz="1400" b="1" i="0" u="none" strike="noStrike" cap="none">
                        <a:solidFill>
                          <a:schemeClr val="lt1"/>
                        </a:solidFill>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2888F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75 + years</a:t>
                      </a:r>
                      <a:endParaRPr sz="1400" b="1" i="0" u="none" strike="noStrike" cap="none">
                        <a:solidFill>
                          <a:schemeClr val="lt1"/>
                        </a:solidFill>
                        <a:latin typeface="Arial"/>
                        <a:ea typeface="Arial"/>
                        <a:cs typeface="Arial"/>
                        <a:sym typeface="Arial"/>
                      </a:endParaRPr>
                    </a:p>
                  </a:txBody>
                  <a:tcPr marL="68575" marR="68575" marT="0" marB="0">
                    <a:lnT w="9525" cap="flat" cmpd="sng">
                      <a:solidFill>
                        <a:srgbClr val="F2F2F2"/>
                      </a:solidFill>
                      <a:prstDash val="solid"/>
                      <a:round/>
                      <a:headEnd type="none" w="sm" len="sm"/>
                      <a:tailEnd type="none" w="sm" len="sm"/>
                    </a:lnT>
                    <a:solidFill>
                      <a:srgbClr val="2888F3"/>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&lt; 75 years</a:t>
                      </a:r>
                      <a:endParaRPr sz="1400" b="1" i="0" u="none" strike="noStrike" cap="none">
                        <a:solidFill>
                          <a:schemeClr val="lt1"/>
                        </a:solidFill>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solidFill>
                      <a:srgbClr val="2888F3"/>
                    </a:solidFill>
                  </a:tcPr>
                </a:tc>
                <a:extLst>
                  <a:ext uri="{0D108BD9-81ED-4DB2-BD59-A6C34878D82A}">
                    <a16:rowId xmlns:a16="http://schemas.microsoft.com/office/drawing/2014/main" val="10000"/>
                  </a:ext>
                </a:extLst>
              </a:tr>
              <a:tr h="2612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 Sensitivity</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86.7</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90.5</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89.3</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94.3</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81.8</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90.6</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solidFill>
                      <a:srgbClr val="B5D6FC"/>
                    </a:solidFill>
                  </a:tcPr>
                </a:tc>
                <a:extLst>
                  <a:ext uri="{0D108BD9-81ED-4DB2-BD59-A6C34878D82A}">
                    <a16:rowId xmlns:a16="http://schemas.microsoft.com/office/drawing/2014/main" val="10001"/>
                  </a:ext>
                </a:extLst>
              </a:tr>
              <a:tr h="2612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95% confidence interval</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59.54-98.34</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69.62-98.83</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78.12-95.97</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80.84-99.30</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64.54-93.02</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84.08-95.02</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solidFill>
                      <a:srgbClr val="DEEBF6"/>
                    </a:solidFill>
                  </a:tcPr>
                </a:tc>
                <a:extLst>
                  <a:ext uri="{0D108BD9-81ED-4DB2-BD59-A6C34878D82A}">
                    <a16:rowId xmlns:a16="http://schemas.microsoft.com/office/drawing/2014/main" val="10002"/>
                  </a:ext>
                </a:extLst>
              </a:tr>
              <a:tr h="2612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 specificity</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84.9</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85.5</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79.9</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57.8</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87.9</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76.7</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solidFill>
                      <a:srgbClr val="B5D6FC"/>
                    </a:solidFill>
                  </a:tcPr>
                </a:tc>
                <a:extLst>
                  <a:ext uri="{0D108BD9-81ED-4DB2-BD59-A6C34878D82A}">
                    <a16:rowId xmlns:a16="http://schemas.microsoft.com/office/drawing/2014/main" val="10003"/>
                  </a:ext>
                </a:extLst>
              </a:tr>
              <a:tr h="2612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95% confidence interval</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68.1-94.89</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80.64-89.53</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74.52-84.63</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50.21-65.09</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77.51-94.62</a:t>
                      </a:r>
                      <a:endParaRPr sz="1400" b="0" i="0" u="none" strike="noStrike" cap="none">
                        <a:latin typeface="Arial"/>
                        <a:ea typeface="Arial"/>
                        <a:cs typeface="Arial"/>
                        <a:sym typeface="Arial"/>
                      </a:endParaRPr>
                    </a:p>
                  </a:txBody>
                  <a:tcPr marL="68575" marR="68575" marT="0" marB="0">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73.47-79.72</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solidFill>
                      <a:srgbClr val="DEEBF6"/>
                    </a:solidFill>
                  </a:tcPr>
                </a:tc>
                <a:extLst>
                  <a:ext uri="{0D108BD9-81ED-4DB2-BD59-A6C34878D82A}">
                    <a16:rowId xmlns:a16="http://schemas.microsoft.com/office/drawing/2014/main" val="10004"/>
                  </a:ext>
                </a:extLst>
              </a:tr>
              <a:tr h="2612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Prevalence</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0.5</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1.3</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3.4</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6.6</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9.7</a:t>
                      </a:r>
                      <a:endParaRPr sz="1400" b="0" i="0" u="none" strike="noStrike" cap="none">
                        <a:latin typeface="Arial"/>
                        <a:ea typeface="Arial"/>
                        <a:cs typeface="Arial"/>
                        <a:sym typeface="Arial"/>
                      </a:endParaRPr>
                    </a:p>
                  </a:txBody>
                  <a:tcPr marL="68575" marR="68575" marT="0" marB="0">
                    <a:solidFill>
                      <a:srgbClr val="B5D6FC"/>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1.16</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solidFill>
                      <a:srgbClr val="B5D6FC"/>
                    </a:solidFill>
                  </a:tcPr>
                </a:tc>
                <a:extLst>
                  <a:ext uri="{0D108BD9-81ED-4DB2-BD59-A6C34878D82A}">
                    <a16:rowId xmlns:a16="http://schemas.microsoft.com/office/drawing/2014/main" val="10005"/>
                  </a:ext>
                </a:extLst>
              </a:tr>
              <a:tr h="26125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t>Negative predictive value</a:t>
                      </a:r>
                      <a:endParaRPr sz="1400" b="1" i="0" u="none" strike="noStrike" cap="none">
                        <a:latin typeface="Arial"/>
                        <a:ea typeface="Arial"/>
                        <a:cs typeface="Arial"/>
                        <a:sym typeface="Arial"/>
                      </a:endParaRPr>
                    </a:p>
                  </a:txBody>
                  <a:tcPr marL="68575" marR="68575" marT="0" marB="0">
                    <a:lnL w="9525" cap="flat" cmpd="sng">
                      <a:solidFill>
                        <a:srgbClr val="F2F2F2"/>
                      </a:solidFill>
                      <a:prstDash val="solid"/>
                      <a:round/>
                      <a:headEnd type="none" w="sm" len="sm"/>
                      <a:tailEnd type="none" w="sm" len="sm"/>
                    </a:lnL>
                    <a:lnB w="9525" cap="flat" cmpd="sng">
                      <a:solidFill>
                        <a:srgbClr val="F2F2F2"/>
                      </a:solidFill>
                      <a:prstDash val="solid"/>
                      <a:round/>
                      <a:headEnd type="none" w="sm" len="sm"/>
                      <a:tailEnd type="none" w="sm" len="sm"/>
                    </a:lnB>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100.0</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99.9</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99.5</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99.3</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97.8</a:t>
                      </a:r>
                      <a:endParaRPr sz="1400" b="0" i="0" u="none" strike="noStrike" cap="none">
                        <a:latin typeface="Arial"/>
                        <a:ea typeface="Arial"/>
                        <a:cs typeface="Arial"/>
                        <a:sym typeface="Arial"/>
                      </a:endParaRPr>
                    </a:p>
                  </a:txBody>
                  <a:tcPr marL="68575" marR="68575" marT="0" marB="0">
                    <a:lnB w="9525" cap="flat" cmpd="sng">
                      <a:solidFill>
                        <a:srgbClr val="F2F2F2"/>
                      </a:solidFill>
                      <a:prstDash val="solid"/>
                      <a:round/>
                      <a:headEnd type="none" w="sm" len="sm"/>
                      <a:tailEnd type="none" w="sm" len="sm"/>
                    </a:lnB>
                    <a:solidFill>
                      <a:srgbClr val="DEEBF6"/>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t>99.9</a:t>
                      </a:r>
                      <a:endParaRPr sz="1400" b="0" i="0" u="none" strike="noStrike" cap="none">
                        <a:latin typeface="Arial"/>
                        <a:ea typeface="Arial"/>
                        <a:cs typeface="Arial"/>
                        <a:sym typeface="Arial"/>
                      </a:endParaRPr>
                    </a:p>
                  </a:txBody>
                  <a:tcPr marL="68575" marR="68575" marT="0" marB="0">
                    <a:lnR w="9525" cap="flat" cmpd="sng">
                      <a:solidFill>
                        <a:srgbClr val="F2F2F2"/>
                      </a:solidFill>
                      <a:prstDash val="solid"/>
                      <a:round/>
                      <a:headEnd type="none" w="sm" len="sm"/>
                      <a:tailEnd type="none" w="sm" len="sm"/>
                    </a:lnR>
                    <a:lnB w="9525" cap="flat" cmpd="sng">
                      <a:solidFill>
                        <a:srgbClr val="F2F2F2"/>
                      </a:solidFill>
                      <a:prstDash val="solid"/>
                      <a:round/>
                      <a:headEnd type="none" w="sm" len="sm"/>
                      <a:tailEnd type="none" w="sm" len="sm"/>
                    </a:lnB>
                    <a:solidFill>
                      <a:srgbClr val="DEEBF6"/>
                    </a:solidFill>
                  </a:tcPr>
                </a:tc>
                <a:extLst>
                  <a:ext uri="{0D108BD9-81ED-4DB2-BD59-A6C34878D82A}">
                    <a16:rowId xmlns:a16="http://schemas.microsoft.com/office/drawing/2014/main" val="10006"/>
                  </a:ext>
                </a:extLst>
              </a:tr>
            </a:tbl>
          </a:graphicData>
        </a:graphic>
      </p:graphicFrame>
      <p:sp>
        <p:nvSpPr>
          <p:cNvPr id="776" name="Google Shape;776;p78"/>
          <p:cNvSpPr txBox="1"/>
          <p:nvPr/>
        </p:nvSpPr>
        <p:spPr>
          <a:xfrm>
            <a:off x="326575" y="3048000"/>
            <a:ext cx="11299800" cy="215400"/>
          </a:xfrm>
          <a:prstGeom prst="rect">
            <a:avLst/>
          </a:prstGeom>
          <a:noFill/>
          <a:ln w="9525" cap="flat" cmpd="sng">
            <a:solidFill>
              <a:srgbClr val="FF0000"/>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78"/>
          <p:cNvSpPr txBox="1"/>
          <p:nvPr/>
        </p:nvSpPr>
        <p:spPr>
          <a:xfrm>
            <a:off x="326575" y="5177200"/>
            <a:ext cx="11299800" cy="215400"/>
          </a:xfrm>
          <a:prstGeom prst="rect">
            <a:avLst/>
          </a:prstGeom>
          <a:noFill/>
          <a:ln w="9525" cap="flat" cmpd="sng">
            <a:solidFill>
              <a:srgbClr val="FF0000"/>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79"/>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Risk Stratification in Acute Heart Failure</a:t>
            </a:r>
            <a:br>
              <a:rPr lang="en-US"/>
            </a:br>
            <a:endParaRPr/>
          </a:p>
        </p:txBody>
      </p:sp>
      <p:sp>
        <p:nvSpPr>
          <p:cNvPr id="783" name="Google Shape;783;p79"/>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640"/>
              <a:buNone/>
            </a:pPr>
            <a:r>
              <a:rPr lang="en-US" sz="2400"/>
              <a:t>NT-proBNP serial measurements </a:t>
            </a:r>
            <a:endParaRPr/>
          </a:p>
        </p:txBody>
      </p:sp>
      <p:sp>
        <p:nvSpPr>
          <p:cNvPr id="784" name="Google Shape;784;p79"/>
          <p:cNvSpPr/>
          <p:nvPr/>
        </p:nvSpPr>
        <p:spPr>
          <a:xfrm>
            <a:off x="1845205" y="6416729"/>
            <a:ext cx="3583800" cy="2490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Bettencourt P et al. </a:t>
            </a:r>
            <a:r>
              <a:rPr lang="en-US" sz="800" b="0" i="1" u="none" strike="noStrike" cap="none">
                <a:solidFill>
                  <a:schemeClr val="lt1"/>
                </a:solidFill>
                <a:latin typeface="Arial"/>
                <a:ea typeface="Arial"/>
                <a:cs typeface="Arial"/>
                <a:sym typeface="Arial"/>
              </a:rPr>
              <a:t>Circulation</a:t>
            </a:r>
            <a:r>
              <a:rPr lang="en-US" sz="800" b="0" i="0" u="none" strike="noStrike" cap="none">
                <a:solidFill>
                  <a:schemeClr val="lt1"/>
                </a:solidFill>
                <a:latin typeface="Arial"/>
                <a:ea typeface="Arial"/>
                <a:cs typeface="Arial"/>
                <a:sym typeface="Arial"/>
              </a:rPr>
              <a:t>. 2004;110:2168-2174</a:t>
            </a:r>
            <a:r>
              <a:rPr lang="en-US" sz="800" b="0" i="0" u="none" strike="noStrike" cap="none">
                <a:solidFill>
                  <a:srgbClr val="767676"/>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85" name="Google Shape;785;p79"/>
          <p:cNvGrpSpPr/>
          <p:nvPr/>
        </p:nvGrpSpPr>
        <p:grpSpPr>
          <a:xfrm>
            <a:off x="1558110" y="1534438"/>
            <a:ext cx="9080493" cy="4344076"/>
            <a:chOff x="12536080" y="1609186"/>
            <a:chExt cx="9080493" cy="4344076"/>
          </a:xfrm>
        </p:grpSpPr>
        <p:pic>
          <p:nvPicPr>
            <p:cNvPr id="786" name="Google Shape;786;p79"/>
            <p:cNvPicPr preferRelativeResize="0"/>
            <p:nvPr/>
          </p:nvPicPr>
          <p:blipFill rotWithShape="1">
            <a:blip r:embed="rId3">
              <a:alphaModFix/>
            </a:blip>
            <a:srcRect/>
            <a:stretch/>
          </p:blipFill>
          <p:spPr>
            <a:xfrm>
              <a:off x="13368092" y="1609186"/>
              <a:ext cx="8248481" cy="3974776"/>
            </a:xfrm>
            <a:prstGeom prst="rect">
              <a:avLst/>
            </a:prstGeom>
            <a:noFill/>
            <a:ln>
              <a:noFill/>
            </a:ln>
          </p:spPr>
        </p:pic>
        <p:sp>
          <p:nvSpPr>
            <p:cNvPr id="787" name="Google Shape;787;p79"/>
            <p:cNvSpPr/>
            <p:nvPr/>
          </p:nvSpPr>
          <p:spPr>
            <a:xfrm>
              <a:off x="15678415" y="5583962"/>
              <a:ext cx="1455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Time (days)</a:t>
              </a:r>
              <a:endParaRPr sz="1400" b="0" i="0" u="none" strike="noStrike" cap="none">
                <a:solidFill>
                  <a:srgbClr val="000000"/>
                </a:solidFill>
                <a:latin typeface="Arial"/>
                <a:ea typeface="Arial"/>
                <a:cs typeface="Arial"/>
                <a:sym typeface="Arial"/>
              </a:endParaRPr>
            </a:p>
          </p:txBody>
        </p:sp>
        <p:sp>
          <p:nvSpPr>
            <p:cNvPr id="788" name="Google Shape;788;p79"/>
            <p:cNvSpPr/>
            <p:nvPr/>
          </p:nvSpPr>
          <p:spPr>
            <a:xfrm rot="-5400000">
              <a:off x="11651230" y="3193534"/>
              <a:ext cx="24159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Patients with </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no readmissions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0"/>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Serial NP Measurements for Prognosis in Chronic Heart Failure</a:t>
            </a:r>
            <a:br>
              <a:rPr lang="en-US"/>
            </a:br>
            <a:endParaRPr/>
          </a:p>
        </p:txBody>
      </p:sp>
      <p:sp>
        <p:nvSpPr>
          <p:cNvPr id="795" name="Google Shape;795;p80"/>
          <p:cNvSpPr txBox="1">
            <a:spLocks noGrp="1"/>
          </p:cNvSpPr>
          <p:nvPr>
            <p:ph type="body" idx="1"/>
          </p:nvPr>
        </p:nvSpPr>
        <p:spPr>
          <a:xfrm>
            <a:off x="511174" y="877995"/>
            <a:ext cx="113760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60"/>
              <a:buNone/>
            </a:pPr>
            <a:r>
              <a:rPr lang="en-US"/>
              <a:t>Trends in NT-proBNP concentrations give important prognostic information</a:t>
            </a:r>
            <a:endParaRPr/>
          </a:p>
        </p:txBody>
      </p:sp>
      <p:sp>
        <p:nvSpPr>
          <p:cNvPr id="796" name="Google Shape;796;p80"/>
          <p:cNvSpPr txBox="1"/>
          <p:nvPr/>
        </p:nvSpPr>
        <p:spPr>
          <a:xfrm>
            <a:off x="428652" y="6055550"/>
            <a:ext cx="4007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67676"/>
                </a:solidFill>
                <a:latin typeface="Arial"/>
                <a:ea typeface="Arial"/>
                <a:cs typeface="Arial"/>
                <a:sym typeface="Arial"/>
              </a:rPr>
              <a:t>Masson, S. et al. </a:t>
            </a:r>
            <a:r>
              <a:rPr lang="en-US" sz="800" b="0" i="1" u="none" strike="noStrike" cap="none">
                <a:solidFill>
                  <a:srgbClr val="767676"/>
                </a:solidFill>
                <a:latin typeface="Arial"/>
                <a:ea typeface="Arial"/>
                <a:cs typeface="Arial"/>
                <a:sym typeface="Arial"/>
              </a:rPr>
              <a:t>J Am Coll Cardiol </a:t>
            </a:r>
            <a:r>
              <a:rPr lang="en-US" sz="800" b="0" i="0" u="none" strike="noStrike" cap="none">
                <a:solidFill>
                  <a:srgbClr val="767676"/>
                </a:solidFill>
                <a:latin typeface="Arial"/>
                <a:ea typeface="Arial"/>
                <a:cs typeface="Arial"/>
                <a:sym typeface="Arial"/>
              </a:rPr>
              <a:t>2008;52:997–1003; Januzzi et al, 2012</a:t>
            </a:r>
            <a:endParaRPr sz="1400" b="0" i="0" u="none" strike="noStrike" cap="none">
              <a:solidFill>
                <a:srgbClr val="000000"/>
              </a:solidFill>
              <a:latin typeface="Arial"/>
              <a:ea typeface="Arial"/>
              <a:cs typeface="Arial"/>
              <a:sym typeface="Arial"/>
            </a:endParaRPr>
          </a:p>
        </p:txBody>
      </p:sp>
      <p:pic>
        <p:nvPicPr>
          <p:cNvPr id="797" name="Google Shape;797;p80"/>
          <p:cNvPicPr preferRelativeResize="0"/>
          <p:nvPr/>
        </p:nvPicPr>
        <p:blipFill rotWithShape="1">
          <a:blip r:embed="rId3">
            <a:alphaModFix/>
          </a:blip>
          <a:srcRect t="6059"/>
          <a:stretch/>
        </p:blipFill>
        <p:spPr>
          <a:xfrm>
            <a:off x="535680" y="1747360"/>
            <a:ext cx="11205258" cy="3934432"/>
          </a:xfrm>
          <a:prstGeom prst="rect">
            <a:avLst/>
          </a:prstGeom>
          <a:noFill/>
          <a:ln>
            <a:noFill/>
          </a:ln>
          <a:effectLst>
            <a:outerShdw blurRad="292100" dist="139700" dir="2700000" algn="tl" rotWithShape="0">
              <a:srgbClr val="333333">
                <a:alpha val="63529"/>
              </a:srgbClr>
            </a:outerShdw>
          </a:effectLst>
        </p:spPr>
      </p:pic>
      <p:grpSp>
        <p:nvGrpSpPr>
          <p:cNvPr id="798" name="Google Shape;798;p80"/>
          <p:cNvGrpSpPr/>
          <p:nvPr/>
        </p:nvGrpSpPr>
        <p:grpSpPr>
          <a:xfrm>
            <a:off x="11887200" y="2112148"/>
            <a:ext cx="10901903" cy="3569624"/>
            <a:chOff x="437252" y="2058599"/>
            <a:chExt cx="10901903" cy="3569624"/>
          </a:xfrm>
        </p:grpSpPr>
        <p:sp>
          <p:nvSpPr>
            <p:cNvPr id="799" name="Google Shape;799;p80"/>
            <p:cNvSpPr/>
            <p:nvPr/>
          </p:nvSpPr>
          <p:spPr>
            <a:xfrm>
              <a:off x="8617555" y="2138229"/>
              <a:ext cx="2721600" cy="30471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Elevated Roche NT-proBNP values are strongly predictive of adverse outcomes and rising values identify a rising</a:t>
              </a:r>
              <a:r>
                <a:rPr lang="en-US" sz="1200" b="0" i="0" u="none" strike="noStrike" cap="none" baseline="30000">
                  <a:solidFill>
                    <a:schemeClr val="dk1"/>
                  </a:solidFill>
                  <a:latin typeface="Arial"/>
                  <a:ea typeface="Arial"/>
                  <a:cs typeface="Arial"/>
                  <a:sym typeface="Arial"/>
                </a:rPr>
                <a:t>8,10,11</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Significant lowering of Roche NT-proBNP is associated with better prognosis and improved clinical outcomes</a:t>
              </a:r>
              <a:r>
                <a:rPr lang="en-US" sz="1200" b="0" i="0" u="none" strike="noStrike" cap="none" baseline="30000">
                  <a:solidFill>
                    <a:schemeClr val="dk1"/>
                  </a:solidFill>
                  <a:latin typeface="Arial"/>
                  <a:ea typeface="Arial"/>
                  <a:cs typeface="Arial"/>
                  <a:sym typeface="Arial"/>
                </a:rPr>
                <a:t>8,10-13</a:t>
              </a:r>
              <a:r>
                <a:rPr lang="en-US" sz="1200" b="0" i="0" u="none" strike="noStrike" cap="none">
                  <a:solidFill>
                    <a:schemeClr val="dk1"/>
                  </a:solidFill>
                  <a:latin typeface="Arial"/>
                  <a:ea typeface="Arial"/>
                  <a:cs typeface="Arial"/>
                  <a:sym typeface="Arial"/>
                </a:rPr>
                <a:t> </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 PARADIGM-HF, changes in Roche NT-proBNP over the course of HF provided important prognostic information and can help to identify patients at risk of hospitalization for HF and mortality</a:t>
              </a:r>
              <a:r>
                <a:rPr lang="en-US" sz="1200" b="0" i="0" u="none" strike="noStrike" cap="none" baseline="30000">
                  <a:solidFill>
                    <a:schemeClr val="dk1"/>
                  </a:solidFill>
                  <a:latin typeface="Arial"/>
                  <a:ea typeface="Arial"/>
                  <a:cs typeface="Arial"/>
                  <a:sym typeface="Arial"/>
                </a:rPr>
                <a:t>1,2,8</a:t>
              </a:r>
              <a:r>
                <a:rPr lang="en-US" sz="1200" b="0"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p:txBody>
        </p:sp>
        <p:sp>
          <p:nvSpPr>
            <p:cNvPr id="800" name="Google Shape;800;p80"/>
            <p:cNvSpPr/>
            <p:nvPr/>
          </p:nvSpPr>
          <p:spPr>
            <a:xfrm>
              <a:off x="1605517" y="5105023"/>
              <a:ext cx="6096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Arial"/>
                  <a:ea typeface="Arial"/>
                  <a:cs typeface="Arial"/>
                  <a:sym typeface="Arial"/>
                </a:rPr>
                <a:t>Trend in Roche NT-proBNP concentration gives important prognostic information (adapted from Masson et al. 2008 and Januzzi et al. 2012) </a:t>
              </a:r>
              <a:endParaRPr sz="1400" b="0" i="0" u="none" strike="noStrike" cap="none">
                <a:solidFill>
                  <a:srgbClr val="000000"/>
                </a:solidFill>
                <a:latin typeface="Arial"/>
                <a:ea typeface="Arial"/>
                <a:cs typeface="Arial"/>
                <a:sym typeface="Arial"/>
              </a:endParaRPr>
            </a:p>
          </p:txBody>
        </p:sp>
        <p:grpSp>
          <p:nvGrpSpPr>
            <p:cNvPr id="801" name="Google Shape;801;p80"/>
            <p:cNvGrpSpPr/>
            <p:nvPr/>
          </p:nvGrpSpPr>
          <p:grpSpPr>
            <a:xfrm>
              <a:off x="437252" y="2058599"/>
              <a:ext cx="7779488" cy="2861164"/>
              <a:chOff x="431935" y="2297832"/>
              <a:chExt cx="7779488" cy="2861164"/>
            </a:xfrm>
          </p:grpSpPr>
          <p:pic>
            <p:nvPicPr>
              <p:cNvPr id="802" name="Google Shape;802;p80"/>
              <p:cNvPicPr preferRelativeResize="0"/>
              <p:nvPr/>
            </p:nvPicPr>
            <p:blipFill rotWithShape="1">
              <a:blip r:embed="rId4">
                <a:alphaModFix/>
              </a:blip>
              <a:srcRect/>
              <a:stretch/>
            </p:blipFill>
            <p:spPr>
              <a:xfrm>
                <a:off x="1982008" y="2759497"/>
                <a:ext cx="5981778" cy="2019836"/>
              </a:xfrm>
              <a:prstGeom prst="rect">
                <a:avLst/>
              </a:prstGeom>
              <a:noFill/>
              <a:ln>
                <a:noFill/>
              </a:ln>
            </p:spPr>
          </p:pic>
          <p:sp>
            <p:nvSpPr>
              <p:cNvPr id="803" name="Google Shape;803;p80"/>
              <p:cNvSpPr txBox="1"/>
              <p:nvPr/>
            </p:nvSpPr>
            <p:spPr>
              <a:xfrm rot="-5400000">
                <a:off x="-273548" y="3574289"/>
                <a:ext cx="2667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Roche NT-proBNP (pg/ml)</a:t>
                </a:r>
                <a:endParaRPr sz="1400" b="0" i="0" u="none" strike="noStrike" cap="none">
                  <a:solidFill>
                    <a:srgbClr val="000000"/>
                  </a:solidFill>
                  <a:latin typeface="Arial"/>
                  <a:ea typeface="Arial"/>
                  <a:cs typeface="Arial"/>
                  <a:sym typeface="Arial"/>
                </a:endParaRPr>
              </a:p>
            </p:txBody>
          </p:sp>
          <p:sp>
            <p:nvSpPr>
              <p:cNvPr id="804" name="Google Shape;804;p80"/>
              <p:cNvSpPr txBox="1"/>
              <p:nvPr/>
            </p:nvSpPr>
            <p:spPr>
              <a:xfrm>
                <a:off x="4803807" y="4882095"/>
                <a:ext cx="2175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Follow up (4 months)</a:t>
                </a:r>
                <a:endParaRPr sz="1400" b="0" i="0" u="none" strike="noStrike" cap="none">
                  <a:solidFill>
                    <a:srgbClr val="000000"/>
                  </a:solidFill>
                  <a:latin typeface="Arial"/>
                  <a:ea typeface="Arial"/>
                  <a:cs typeface="Arial"/>
                  <a:sym typeface="Arial"/>
                </a:endParaRPr>
              </a:p>
            </p:txBody>
          </p:sp>
          <p:sp>
            <p:nvSpPr>
              <p:cNvPr id="805" name="Google Shape;805;p80"/>
              <p:cNvSpPr txBox="1"/>
              <p:nvPr/>
            </p:nvSpPr>
            <p:spPr>
              <a:xfrm>
                <a:off x="2697783" y="4882096"/>
                <a:ext cx="1458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Baseline</a:t>
                </a:r>
                <a:endParaRPr sz="1400" b="0" i="0" u="none" strike="noStrike" cap="none">
                  <a:solidFill>
                    <a:srgbClr val="000000"/>
                  </a:solidFill>
                  <a:latin typeface="Arial"/>
                  <a:ea typeface="Arial"/>
                  <a:cs typeface="Arial"/>
                  <a:sym typeface="Arial"/>
                </a:endParaRPr>
              </a:p>
            </p:txBody>
          </p:sp>
          <p:sp>
            <p:nvSpPr>
              <p:cNvPr id="806" name="Google Shape;806;p80"/>
              <p:cNvSpPr txBox="1"/>
              <p:nvPr/>
            </p:nvSpPr>
            <p:spPr>
              <a:xfrm>
                <a:off x="5759489" y="2306351"/>
                <a:ext cx="1458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Mortality</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807" name="Google Shape;807;p80"/>
              <p:cNvSpPr txBox="1"/>
              <p:nvPr/>
            </p:nvSpPr>
            <p:spPr>
              <a:xfrm>
                <a:off x="6752823" y="2297832"/>
                <a:ext cx="1458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Hospitalization</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for HF (%)</a:t>
                </a:r>
                <a:endParaRPr sz="1400" b="0" i="0" u="none" strike="noStrike" cap="none">
                  <a:solidFill>
                    <a:srgbClr val="000000"/>
                  </a:solidFill>
                  <a:latin typeface="Arial"/>
                  <a:ea typeface="Arial"/>
                  <a:cs typeface="Arial"/>
                  <a:sym typeface="Arial"/>
                </a:endParaRPr>
              </a:p>
            </p:txBody>
          </p:sp>
          <p:sp>
            <p:nvSpPr>
              <p:cNvPr id="808" name="Google Shape;808;p80"/>
              <p:cNvSpPr txBox="1"/>
              <p:nvPr/>
            </p:nvSpPr>
            <p:spPr>
              <a:xfrm>
                <a:off x="431935" y="2377462"/>
                <a:ext cx="1458600" cy="2444700"/>
              </a:xfrm>
              <a:prstGeom prst="rect">
                <a:avLst/>
              </a:prstGeom>
              <a:no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2,500</a:t>
                </a:r>
                <a:endParaRPr sz="1400" b="0" i="0" u="none" strike="noStrike" cap="none">
                  <a:solidFill>
                    <a:srgbClr val="000000"/>
                  </a:solidFill>
                  <a:latin typeface="Arial"/>
                  <a:ea typeface="Arial"/>
                  <a:cs typeface="Arial"/>
                  <a:sym typeface="Arial"/>
                </a:endParaRPr>
              </a:p>
              <a:p>
                <a:pPr marL="0" marR="0" lvl="0" indent="0" algn="r" rtl="0">
                  <a:lnSpc>
                    <a:spcPct val="200000"/>
                  </a:lnSpc>
                  <a:spcBef>
                    <a:spcPts val="5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2,000</a:t>
                </a:r>
                <a:endParaRPr sz="1400" b="0" i="0" u="none" strike="noStrike" cap="none">
                  <a:solidFill>
                    <a:srgbClr val="000000"/>
                  </a:solidFill>
                  <a:latin typeface="Arial"/>
                  <a:ea typeface="Arial"/>
                  <a:cs typeface="Arial"/>
                  <a:sym typeface="Arial"/>
                </a:endParaRPr>
              </a:p>
              <a:p>
                <a:pPr marL="0" marR="0" lvl="0" indent="0" algn="r" rtl="0">
                  <a:lnSpc>
                    <a:spcPct val="200000"/>
                  </a:lnSpc>
                  <a:spcBef>
                    <a:spcPts val="5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1,500</a:t>
                </a:r>
                <a:endParaRPr sz="1400" b="0" i="0" u="none" strike="noStrike" cap="none">
                  <a:solidFill>
                    <a:srgbClr val="000000"/>
                  </a:solidFill>
                  <a:latin typeface="Arial"/>
                  <a:ea typeface="Arial"/>
                  <a:cs typeface="Arial"/>
                  <a:sym typeface="Arial"/>
                </a:endParaRPr>
              </a:p>
              <a:p>
                <a:pPr marL="0" marR="0" lvl="0" indent="0" algn="r" rtl="0">
                  <a:lnSpc>
                    <a:spcPct val="200000"/>
                  </a:lnSpc>
                  <a:spcBef>
                    <a:spcPts val="5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1,000</a:t>
                </a:r>
                <a:endParaRPr sz="1400" b="0" i="0" u="none" strike="noStrike" cap="none">
                  <a:solidFill>
                    <a:srgbClr val="000000"/>
                  </a:solidFill>
                  <a:latin typeface="Arial"/>
                  <a:ea typeface="Arial"/>
                  <a:cs typeface="Arial"/>
                  <a:sym typeface="Arial"/>
                </a:endParaRPr>
              </a:p>
              <a:p>
                <a:pPr marL="0" marR="0" lvl="0" indent="0" algn="r" rtl="0">
                  <a:lnSpc>
                    <a:spcPct val="200000"/>
                  </a:lnSpc>
                  <a:spcBef>
                    <a:spcPts val="5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500</a:t>
                </a:r>
                <a:endParaRPr sz="1400" b="0" i="0" u="none" strike="noStrike" cap="none">
                  <a:solidFill>
                    <a:srgbClr val="000000"/>
                  </a:solidFill>
                  <a:latin typeface="Arial"/>
                  <a:ea typeface="Arial"/>
                  <a:cs typeface="Arial"/>
                  <a:sym typeface="Arial"/>
                </a:endParaRPr>
              </a:p>
              <a:p>
                <a:pPr marL="0" marR="0" lvl="0" indent="0" algn="r" rtl="0">
                  <a:lnSpc>
                    <a:spcPct val="200000"/>
                  </a:lnSpc>
                  <a:spcBef>
                    <a:spcPts val="5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cxnSp>
            <p:nvCxnSpPr>
              <p:cNvPr id="809" name="Google Shape;809;p80"/>
              <p:cNvCxnSpPr/>
              <p:nvPr/>
            </p:nvCxnSpPr>
            <p:spPr>
              <a:xfrm>
                <a:off x="1860037" y="4837040"/>
                <a:ext cx="6141000" cy="0"/>
              </a:xfrm>
              <a:prstGeom prst="straightConnector1">
                <a:avLst/>
              </a:prstGeom>
              <a:noFill/>
              <a:ln w="12700" cap="flat" cmpd="sng">
                <a:solidFill>
                  <a:schemeClr val="dk1"/>
                </a:solidFill>
                <a:prstDash val="solid"/>
                <a:round/>
                <a:headEnd type="none" w="sm" len="sm"/>
                <a:tailEnd type="none" w="sm" len="sm"/>
              </a:ln>
            </p:spPr>
          </p:cxn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3"/>
          <p:cNvSpPr txBox="1">
            <a:spLocks noGrp="1"/>
          </p:cNvSpPr>
          <p:nvPr>
            <p:ph type="title"/>
          </p:nvPr>
        </p:nvSpPr>
        <p:spPr>
          <a:xfrm>
            <a:off x="517770" y="452441"/>
            <a:ext cx="10074029" cy="6143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Characteristics of B-Type Natriuretic Peptides</a:t>
            </a:r>
            <a:endParaRPr/>
          </a:p>
        </p:txBody>
      </p:sp>
      <p:sp>
        <p:nvSpPr>
          <p:cNvPr id="381" name="Google Shape;381;p63"/>
          <p:cNvSpPr txBox="1"/>
          <p:nvPr/>
        </p:nvSpPr>
        <p:spPr>
          <a:xfrm>
            <a:off x="1765500" y="6401675"/>
            <a:ext cx="8661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00"/>
              <a:buFont typeface="Arial"/>
              <a:buNone/>
            </a:pPr>
            <a:r>
              <a:rPr lang="en-US" sz="800" b="0" i="0" u="none" strike="noStrike" cap="none">
                <a:solidFill>
                  <a:schemeClr val="lt1"/>
                </a:solidFill>
                <a:latin typeface="Arial"/>
                <a:ea typeface="Arial"/>
                <a:cs typeface="Arial"/>
                <a:sym typeface="Arial"/>
              </a:rPr>
              <a:t>¹Chiong, J. et. al. Utility of natriuretic peptide testing in the evaluation and management of acute decompensated heart failure. Heart Failure Rev. Springer Science + Business Media, LLC. 2009; ²Kim, H. Januzzi, J. Natriuretic Peptide Testing in Heart Failure. Circulation. 2011;123:2015-2019; ³ Triage BNP, PI. REF 98200. 2006; ⁴ proBNP II STAT PI. 2014-09, V 6.0 English.</a:t>
            </a:r>
            <a:endParaRPr sz="1400" b="0" i="0" u="none" strike="noStrike" cap="none">
              <a:solidFill>
                <a:srgbClr val="000000"/>
              </a:solidFill>
              <a:latin typeface="Arial"/>
              <a:ea typeface="Arial"/>
              <a:cs typeface="Arial"/>
              <a:sym typeface="Arial"/>
            </a:endParaRPr>
          </a:p>
        </p:txBody>
      </p:sp>
      <p:graphicFrame>
        <p:nvGraphicFramePr>
          <p:cNvPr id="382" name="Google Shape;382;p63"/>
          <p:cNvGraphicFramePr/>
          <p:nvPr/>
        </p:nvGraphicFramePr>
        <p:xfrm>
          <a:off x="762000" y="3495002"/>
          <a:ext cx="3000000" cy="3000000"/>
        </p:xfrm>
        <a:graphic>
          <a:graphicData uri="http://schemas.openxmlformats.org/drawingml/2006/table">
            <a:tbl>
              <a:tblPr bandRow="1">
                <a:noFill/>
                <a:tableStyleId>{A8113395-5B28-4E95-B8C3-71F248D18AC9}</a:tableStyleId>
              </a:tblPr>
              <a:tblGrid>
                <a:gridCol w="2103125">
                  <a:extLst>
                    <a:ext uri="{9D8B030D-6E8A-4147-A177-3AD203B41FA5}">
                      <a16:colId xmlns:a16="http://schemas.microsoft.com/office/drawing/2014/main" val="20000"/>
                    </a:ext>
                  </a:extLst>
                </a:gridCol>
                <a:gridCol w="4813125">
                  <a:extLst>
                    <a:ext uri="{9D8B030D-6E8A-4147-A177-3AD203B41FA5}">
                      <a16:colId xmlns:a16="http://schemas.microsoft.com/office/drawing/2014/main" val="20001"/>
                    </a:ext>
                  </a:extLst>
                </a:gridCol>
                <a:gridCol w="3965100">
                  <a:extLst>
                    <a:ext uri="{9D8B030D-6E8A-4147-A177-3AD203B41FA5}">
                      <a16:colId xmlns:a16="http://schemas.microsoft.com/office/drawing/2014/main" val="20002"/>
                    </a:ext>
                  </a:extLst>
                </a:gridCol>
              </a:tblGrid>
              <a:tr h="189450">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Size</a:t>
                      </a:r>
                      <a:endParaRPr sz="1800" b="1" i="0" u="none" strike="noStrike" cap="none">
                        <a:solidFill>
                          <a:schemeClr val="dk1"/>
                        </a:solidFill>
                        <a:latin typeface="Arial"/>
                        <a:ea typeface="Arial"/>
                        <a:cs typeface="Arial"/>
                        <a:sym typeface="Arial"/>
                      </a:endParaRPr>
                    </a:p>
                  </a:txBody>
                  <a:tcPr marL="0" marR="182875" marT="45725" marB="45725" anchor="ctr">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32 amino acids (AA)</a:t>
                      </a:r>
                      <a:endParaRPr sz="1800" b="0" i="0" u="none" strike="noStrike" cap="none">
                        <a:solidFill>
                          <a:srgbClr val="000000"/>
                        </a:solidFill>
                        <a:latin typeface="Arial"/>
                        <a:ea typeface="Arial"/>
                        <a:cs typeface="Arial"/>
                        <a:sym typeface="Arial"/>
                      </a:endParaRPr>
                    </a:p>
                  </a:txBody>
                  <a:tcPr marL="182875" marR="182875" marT="45725" marB="45725" anchor="ctr">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76 AA</a:t>
                      </a:r>
                      <a:endParaRPr sz="1800" b="0" i="0" u="none" strike="noStrike" cap="none">
                        <a:solidFill>
                          <a:srgbClr val="000000"/>
                        </a:solidFill>
                        <a:latin typeface="Arial"/>
                        <a:ea typeface="Arial"/>
                        <a:cs typeface="Arial"/>
                        <a:sym typeface="Arial"/>
                      </a:endParaRPr>
                    </a:p>
                  </a:txBody>
                  <a:tcPr marL="182875" marR="182875" marT="45725" marB="45725" anchor="ctr">
                    <a:lnB w="12700" cap="flat" cmpd="sng">
                      <a:solidFill>
                        <a:srgbClr val="959595"/>
                      </a:solidFill>
                      <a:prstDash val="solid"/>
                      <a:round/>
                      <a:headEnd type="none" w="sm" len="sm"/>
                      <a:tailEnd type="none" w="sm" len="sm"/>
                    </a:lnB>
                  </a:tcPr>
                </a:tc>
                <a:extLst>
                  <a:ext uri="{0D108BD9-81ED-4DB2-BD59-A6C34878D82A}">
                    <a16:rowId xmlns:a16="http://schemas.microsoft.com/office/drawing/2014/main" val="10000"/>
                  </a:ext>
                </a:extLst>
              </a:tr>
              <a:tr h="189450">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Half-life</a:t>
                      </a:r>
                      <a:endParaRPr sz="1800" b="1" i="0" u="none" strike="noStrike" cap="none">
                        <a:solidFill>
                          <a:schemeClr val="dk1"/>
                        </a:solidFill>
                        <a:latin typeface="Arial"/>
                        <a:ea typeface="Arial"/>
                        <a:cs typeface="Arial"/>
                        <a:sym typeface="Arial"/>
                      </a:endParaRPr>
                    </a:p>
                  </a:txBody>
                  <a:tcPr marL="0"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20 minutes</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60-120 minutes</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extLst>
                  <a:ext uri="{0D108BD9-81ED-4DB2-BD59-A6C34878D82A}">
                    <a16:rowId xmlns:a16="http://schemas.microsoft.com/office/drawing/2014/main" val="10001"/>
                  </a:ext>
                </a:extLst>
              </a:tr>
              <a:tr h="189450">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Stability</a:t>
                      </a:r>
                      <a:endParaRPr sz="1800" b="1" i="0" u="none" strike="noStrike" cap="none">
                        <a:solidFill>
                          <a:schemeClr val="dk1"/>
                        </a:solidFill>
                        <a:latin typeface="Arial"/>
                        <a:ea typeface="Arial"/>
                        <a:cs typeface="Arial"/>
                        <a:sym typeface="Arial"/>
                      </a:endParaRPr>
                    </a:p>
                  </a:txBody>
                  <a:tcPr marL="0"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Up to 4 hours at room temperature</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Up to 3 days at room temperature</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extLst>
                  <a:ext uri="{0D108BD9-81ED-4DB2-BD59-A6C34878D82A}">
                    <a16:rowId xmlns:a16="http://schemas.microsoft.com/office/drawing/2014/main" val="10002"/>
                  </a:ext>
                </a:extLst>
              </a:tr>
              <a:tr h="411450">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Clearance</a:t>
                      </a:r>
                      <a:endParaRPr sz="1800" b="1" i="0" u="none" strike="noStrike" cap="none">
                        <a:solidFill>
                          <a:schemeClr val="dk1"/>
                        </a:solidFill>
                        <a:latin typeface="Arial"/>
                        <a:ea typeface="Arial"/>
                        <a:cs typeface="Arial"/>
                        <a:sym typeface="Arial"/>
                      </a:endParaRPr>
                    </a:p>
                  </a:txBody>
                  <a:tcPr marL="0"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NP c-receptor, neutral endopeptidase (plasma &amp; renal tubular epithelium), kidney¹</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Passively cleared, skeletal tissue, liver, kidney²</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lnB w="12700" cap="flat" cmpd="sng">
                      <a:solidFill>
                        <a:srgbClr val="959595"/>
                      </a:solidFill>
                      <a:prstDash val="solid"/>
                      <a:round/>
                      <a:headEnd type="none" w="sm" len="sm"/>
                      <a:tailEnd type="none" w="sm" len="sm"/>
                    </a:lnB>
                  </a:tcPr>
                </a:tc>
                <a:extLst>
                  <a:ext uri="{0D108BD9-81ED-4DB2-BD59-A6C34878D82A}">
                    <a16:rowId xmlns:a16="http://schemas.microsoft.com/office/drawing/2014/main" val="10003"/>
                  </a:ext>
                </a:extLst>
              </a:tr>
              <a:tr h="189450">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chemeClr val="dk1"/>
                          </a:solidFill>
                        </a:rPr>
                        <a:t>Measuring Range</a:t>
                      </a:r>
                      <a:endParaRPr sz="1800" b="1" i="0" u="none" strike="noStrike" cap="none">
                        <a:solidFill>
                          <a:schemeClr val="dk1"/>
                        </a:solidFill>
                        <a:latin typeface="Arial"/>
                        <a:ea typeface="Arial"/>
                        <a:cs typeface="Arial"/>
                        <a:sym typeface="Arial"/>
                      </a:endParaRPr>
                    </a:p>
                  </a:txBody>
                  <a:tcPr marL="0" marR="182875" marT="45725" marB="45725" anchor="ctr">
                    <a:lnT w="12700" cap="flat" cmpd="sng">
                      <a:solidFill>
                        <a:srgbClr val="959595"/>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1.0-5,000 pg/ml³</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36-35,000 pg/ml⁴</a:t>
                      </a:r>
                      <a:endParaRPr sz="1800" b="0" i="0" u="none" strike="noStrike" cap="none">
                        <a:solidFill>
                          <a:srgbClr val="000000"/>
                        </a:solidFill>
                        <a:latin typeface="Arial"/>
                        <a:ea typeface="Arial"/>
                        <a:cs typeface="Arial"/>
                        <a:sym typeface="Arial"/>
                      </a:endParaRPr>
                    </a:p>
                  </a:txBody>
                  <a:tcPr marL="182875" marR="182875" marT="45725" marB="45725" anchor="ctr">
                    <a:lnT w="12700" cap="flat" cmpd="sng">
                      <a:solidFill>
                        <a:srgbClr val="959595"/>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383" name="Google Shape;383;p63"/>
          <p:cNvSpPr txBox="1"/>
          <p:nvPr/>
        </p:nvSpPr>
        <p:spPr>
          <a:xfrm>
            <a:off x="8427932" y="2865116"/>
            <a:ext cx="29190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NT-proBNP</a:t>
            </a:r>
            <a:endParaRPr sz="2400" b="1" i="0" u="none" strike="noStrike" cap="none">
              <a:solidFill>
                <a:schemeClr val="accent6"/>
              </a:solidFill>
              <a:latin typeface="Arial"/>
              <a:ea typeface="Arial"/>
              <a:cs typeface="Arial"/>
              <a:sym typeface="Arial"/>
            </a:endParaRPr>
          </a:p>
        </p:txBody>
      </p:sp>
      <p:sp>
        <p:nvSpPr>
          <p:cNvPr id="384" name="Google Shape;384;p63"/>
          <p:cNvSpPr txBox="1"/>
          <p:nvPr/>
        </p:nvSpPr>
        <p:spPr>
          <a:xfrm>
            <a:off x="4405509" y="2865116"/>
            <a:ext cx="16674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grpSp>
        <p:nvGrpSpPr>
          <p:cNvPr id="385" name="Google Shape;385;p63"/>
          <p:cNvGrpSpPr/>
          <p:nvPr/>
        </p:nvGrpSpPr>
        <p:grpSpPr>
          <a:xfrm>
            <a:off x="2100935" y="1091044"/>
            <a:ext cx="4956934" cy="2143623"/>
            <a:chOff x="-1643188" y="-3528262"/>
            <a:chExt cx="11458088" cy="4955044"/>
          </a:xfrm>
        </p:grpSpPr>
        <p:sp>
          <p:nvSpPr>
            <p:cNvPr id="386" name="Google Shape;386;p63"/>
            <p:cNvSpPr txBox="1"/>
            <p:nvPr/>
          </p:nvSpPr>
          <p:spPr>
            <a:xfrm>
              <a:off x="452432" y="418048"/>
              <a:ext cx="669141" cy="4306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77</a:t>
              </a:r>
              <a:endParaRPr sz="1400" b="0" i="0" u="none" strike="noStrike" cap="none">
                <a:solidFill>
                  <a:srgbClr val="000000"/>
                </a:solidFill>
                <a:latin typeface="Arial"/>
                <a:ea typeface="Arial"/>
                <a:cs typeface="Arial"/>
                <a:sym typeface="Arial"/>
              </a:endParaRPr>
            </a:p>
          </p:txBody>
        </p:sp>
        <p:sp>
          <p:nvSpPr>
            <p:cNvPr id="387" name="Google Shape;387;p63"/>
            <p:cNvSpPr txBox="1"/>
            <p:nvPr/>
          </p:nvSpPr>
          <p:spPr>
            <a:xfrm>
              <a:off x="-1643188" y="996174"/>
              <a:ext cx="1954404" cy="430608"/>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H</a:t>
              </a:r>
              <a:r>
                <a:rPr lang="en-US" sz="1200" b="1" i="0" u="none" strike="noStrike" cap="none" baseline="-25000">
                  <a:solidFill>
                    <a:schemeClr val="dk1"/>
                  </a:solidFill>
                  <a:latin typeface="Arial"/>
                  <a:ea typeface="Arial"/>
                  <a:cs typeface="Arial"/>
                  <a:sym typeface="Arial"/>
                </a:rPr>
                <a:t>2</a:t>
              </a:r>
              <a:r>
                <a:rPr lang="en-US" sz="1200" b="1" i="0" u="none" strike="noStrike" cap="none">
                  <a:solidFill>
                    <a:schemeClr val="dk1"/>
                  </a:solidFill>
                  <a:latin typeface="Arial"/>
                  <a:ea typeface="Arial"/>
                  <a:cs typeface="Arial"/>
                  <a:sym typeface="Arial"/>
                </a:rPr>
                <a:t>N–</a:t>
              </a:r>
              <a:endParaRPr sz="1200" b="1" i="0" u="none" strike="noStrike" cap="none">
                <a:solidFill>
                  <a:schemeClr val="dk1"/>
                </a:solidFill>
                <a:latin typeface="Arial"/>
                <a:ea typeface="Arial"/>
                <a:cs typeface="Arial"/>
                <a:sym typeface="Arial"/>
              </a:endParaRPr>
            </a:p>
          </p:txBody>
        </p:sp>
        <p:sp>
          <p:nvSpPr>
            <p:cNvPr id="388" name="Google Shape;388;p63"/>
            <p:cNvSpPr txBox="1"/>
            <p:nvPr/>
          </p:nvSpPr>
          <p:spPr>
            <a:xfrm>
              <a:off x="7860496" y="727950"/>
              <a:ext cx="1954404" cy="4306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–COOH</a:t>
              </a:r>
              <a:endParaRPr sz="1200" b="1" i="0" u="none" strike="noStrike" cap="none">
                <a:solidFill>
                  <a:schemeClr val="dk1"/>
                </a:solidFill>
                <a:latin typeface="Arial"/>
                <a:ea typeface="Arial"/>
                <a:cs typeface="Arial"/>
                <a:sym typeface="Arial"/>
              </a:endParaRPr>
            </a:p>
          </p:txBody>
        </p:sp>
        <p:sp>
          <p:nvSpPr>
            <p:cNvPr id="389" name="Google Shape;389;p63"/>
            <p:cNvSpPr txBox="1"/>
            <p:nvPr/>
          </p:nvSpPr>
          <p:spPr>
            <a:xfrm>
              <a:off x="7487363" y="135229"/>
              <a:ext cx="1363371" cy="4306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108</a:t>
              </a:r>
              <a:endParaRPr sz="1400" b="0" i="0" u="none" strike="noStrike" cap="none">
                <a:solidFill>
                  <a:srgbClr val="000000"/>
                </a:solidFill>
                <a:latin typeface="Arial"/>
                <a:ea typeface="Arial"/>
                <a:cs typeface="Arial"/>
                <a:sym typeface="Arial"/>
              </a:endParaRPr>
            </a:p>
          </p:txBody>
        </p:sp>
        <p:grpSp>
          <p:nvGrpSpPr>
            <p:cNvPr id="390" name="Google Shape;390;p63"/>
            <p:cNvGrpSpPr/>
            <p:nvPr/>
          </p:nvGrpSpPr>
          <p:grpSpPr>
            <a:xfrm>
              <a:off x="430020" y="-3528262"/>
              <a:ext cx="7453489" cy="4810566"/>
              <a:chOff x="-161992" y="-2843244"/>
              <a:chExt cx="7453489" cy="4810566"/>
            </a:xfrm>
          </p:grpSpPr>
          <p:sp>
            <p:nvSpPr>
              <p:cNvPr id="391" name="Google Shape;391;p63"/>
              <p:cNvSpPr/>
              <p:nvPr/>
            </p:nvSpPr>
            <p:spPr>
              <a:xfrm>
                <a:off x="-161992" y="1487031"/>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sp>
            <p:nvSpPr>
              <p:cNvPr id="392" name="Google Shape;392;p63"/>
              <p:cNvSpPr/>
              <p:nvPr/>
            </p:nvSpPr>
            <p:spPr>
              <a:xfrm>
                <a:off x="260532" y="1293529"/>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P</a:t>
                </a:r>
                <a:endParaRPr sz="1400" b="0" i="0" u="none" strike="noStrike" cap="none">
                  <a:solidFill>
                    <a:srgbClr val="000000"/>
                  </a:solidFill>
                  <a:latin typeface="Arial"/>
                  <a:ea typeface="Arial"/>
                  <a:cs typeface="Arial"/>
                  <a:sym typeface="Arial"/>
                </a:endParaRPr>
              </a:p>
            </p:txBody>
          </p:sp>
          <p:sp>
            <p:nvSpPr>
              <p:cNvPr id="393" name="Google Shape;393;p63"/>
              <p:cNvSpPr/>
              <p:nvPr/>
            </p:nvSpPr>
            <p:spPr>
              <a:xfrm>
                <a:off x="683056" y="1100027"/>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a:t>
                </a:r>
                <a:endParaRPr sz="1400" b="0" i="0" u="none" strike="noStrike" cap="none">
                  <a:solidFill>
                    <a:srgbClr val="000000"/>
                  </a:solidFill>
                  <a:latin typeface="Arial"/>
                  <a:ea typeface="Arial"/>
                  <a:cs typeface="Arial"/>
                  <a:sym typeface="Arial"/>
                </a:endParaRPr>
              </a:p>
            </p:txBody>
          </p:sp>
          <p:sp>
            <p:nvSpPr>
              <p:cNvPr id="394" name="Google Shape;394;p63"/>
              <p:cNvSpPr/>
              <p:nvPr/>
            </p:nvSpPr>
            <p:spPr>
              <a:xfrm>
                <a:off x="1105580" y="906525"/>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95" name="Google Shape;395;p63"/>
              <p:cNvSpPr/>
              <p:nvPr/>
            </p:nvSpPr>
            <p:spPr>
              <a:xfrm>
                <a:off x="1528104" y="713023"/>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sp>
            <p:nvSpPr>
              <p:cNvPr id="396" name="Google Shape;396;p63"/>
              <p:cNvSpPr/>
              <p:nvPr/>
            </p:nvSpPr>
            <p:spPr>
              <a:xfrm>
                <a:off x="1950628" y="519521"/>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Q</a:t>
                </a:r>
                <a:endParaRPr sz="1400" b="0" i="0" u="none" strike="noStrike" cap="none">
                  <a:solidFill>
                    <a:srgbClr val="000000"/>
                  </a:solidFill>
                  <a:latin typeface="Arial"/>
                  <a:ea typeface="Arial"/>
                  <a:cs typeface="Arial"/>
                  <a:sym typeface="Arial"/>
                </a:endParaRPr>
              </a:p>
            </p:txBody>
          </p:sp>
          <p:sp>
            <p:nvSpPr>
              <p:cNvPr id="397" name="Google Shape;397;p63"/>
              <p:cNvSpPr/>
              <p:nvPr/>
            </p:nvSpPr>
            <p:spPr>
              <a:xfrm>
                <a:off x="2373152" y="326019"/>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398" name="Google Shape;398;p63"/>
              <p:cNvSpPr/>
              <p:nvPr/>
            </p:nvSpPr>
            <p:spPr>
              <a:xfrm>
                <a:off x="2795676" y="132517"/>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sp>
            <p:nvSpPr>
              <p:cNvPr id="399" name="Google Shape;399;p63"/>
              <p:cNvSpPr/>
              <p:nvPr/>
            </p:nvSpPr>
            <p:spPr>
              <a:xfrm>
                <a:off x="3218198" y="-60985"/>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400" name="Google Shape;400;p63"/>
              <p:cNvSpPr/>
              <p:nvPr/>
            </p:nvSpPr>
            <p:spPr>
              <a:xfrm>
                <a:off x="3292727" y="-583566"/>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01" name="Google Shape;401;p63"/>
              <p:cNvSpPr/>
              <p:nvPr/>
            </p:nvSpPr>
            <p:spPr>
              <a:xfrm>
                <a:off x="2883978" y="-860195"/>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F</a:t>
                </a:r>
                <a:endParaRPr sz="1400" b="0" i="0" u="none" strike="noStrike" cap="none">
                  <a:solidFill>
                    <a:srgbClr val="000000"/>
                  </a:solidFill>
                  <a:latin typeface="Arial"/>
                  <a:ea typeface="Arial"/>
                  <a:cs typeface="Arial"/>
                  <a:sym typeface="Arial"/>
                </a:endParaRPr>
              </a:p>
            </p:txBody>
          </p:sp>
          <p:sp>
            <p:nvSpPr>
              <p:cNvPr id="402" name="Google Shape;402;p63"/>
              <p:cNvSpPr/>
              <p:nvPr/>
            </p:nvSpPr>
            <p:spPr>
              <a:xfrm>
                <a:off x="2595302" y="-1238425"/>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03" name="Google Shape;403;p63"/>
              <p:cNvSpPr/>
              <p:nvPr/>
            </p:nvSpPr>
            <p:spPr>
              <a:xfrm>
                <a:off x="2528298" y="-1709018"/>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404" name="Google Shape;404;p63"/>
              <p:cNvSpPr/>
              <p:nvPr/>
            </p:nvSpPr>
            <p:spPr>
              <a:xfrm>
                <a:off x="2710678" y="-2142665"/>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a:t>
                </a:r>
                <a:endParaRPr sz="1400" b="0" i="0" u="none" strike="noStrike" cap="none">
                  <a:solidFill>
                    <a:srgbClr val="000000"/>
                  </a:solidFill>
                  <a:latin typeface="Arial"/>
                  <a:ea typeface="Arial"/>
                  <a:cs typeface="Arial"/>
                  <a:sym typeface="Arial"/>
                </a:endParaRPr>
              </a:p>
            </p:txBody>
          </p:sp>
          <p:sp>
            <p:nvSpPr>
              <p:cNvPr id="405" name="Google Shape;405;p63"/>
              <p:cNvSpPr/>
              <p:nvPr/>
            </p:nvSpPr>
            <p:spPr>
              <a:xfrm>
                <a:off x="3003892" y="-2493186"/>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06" name="Google Shape;406;p63"/>
              <p:cNvSpPr/>
              <p:nvPr/>
            </p:nvSpPr>
            <p:spPr>
              <a:xfrm>
                <a:off x="3417180" y="-2723633"/>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407" name="Google Shape;407;p63"/>
              <p:cNvSpPr/>
              <p:nvPr/>
            </p:nvSpPr>
            <p:spPr>
              <a:xfrm>
                <a:off x="3885886" y="-2843244"/>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408" name="Google Shape;408;p63"/>
              <p:cNvSpPr/>
              <p:nvPr/>
            </p:nvSpPr>
            <p:spPr>
              <a:xfrm>
                <a:off x="4336116" y="-2842782"/>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a:t>
                </a:r>
                <a:endParaRPr sz="1400" b="0" i="0" u="none" strike="noStrike" cap="none">
                  <a:solidFill>
                    <a:srgbClr val="000000"/>
                  </a:solidFill>
                  <a:latin typeface="Arial"/>
                  <a:ea typeface="Arial"/>
                  <a:cs typeface="Arial"/>
                  <a:sym typeface="Arial"/>
                </a:endParaRPr>
              </a:p>
            </p:txBody>
          </p:sp>
          <p:sp>
            <p:nvSpPr>
              <p:cNvPr id="409" name="Google Shape;409;p63"/>
              <p:cNvSpPr/>
              <p:nvPr/>
            </p:nvSpPr>
            <p:spPr>
              <a:xfrm>
                <a:off x="4794081" y="-2676527"/>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sp>
            <p:nvSpPr>
              <p:cNvPr id="410" name="Google Shape;410;p63"/>
              <p:cNvSpPr/>
              <p:nvPr/>
            </p:nvSpPr>
            <p:spPr>
              <a:xfrm>
                <a:off x="5508816" y="-1041692"/>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411" name="Google Shape;411;p63"/>
              <p:cNvSpPr/>
              <p:nvPr/>
            </p:nvSpPr>
            <p:spPr>
              <a:xfrm>
                <a:off x="5197671" y="-699946"/>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12" name="Google Shape;412;p63"/>
              <p:cNvSpPr/>
              <p:nvPr/>
            </p:nvSpPr>
            <p:spPr>
              <a:xfrm>
                <a:off x="4753437" y="-533691"/>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13" name="Google Shape;413;p63"/>
              <p:cNvSpPr/>
              <p:nvPr/>
            </p:nvSpPr>
            <p:spPr>
              <a:xfrm>
                <a:off x="4373206" y="-238128"/>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14" name="Google Shape;414;p63"/>
              <p:cNvSpPr/>
              <p:nvPr/>
            </p:nvSpPr>
            <p:spPr>
              <a:xfrm>
                <a:off x="4793673" y="-7219"/>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a:t>
                </a:r>
                <a:endParaRPr sz="1400" b="0" i="0" u="none" strike="noStrike" cap="none">
                  <a:solidFill>
                    <a:srgbClr val="000000"/>
                  </a:solidFill>
                  <a:latin typeface="Arial"/>
                  <a:ea typeface="Arial"/>
                  <a:cs typeface="Arial"/>
                  <a:sym typeface="Arial"/>
                </a:endParaRPr>
              </a:p>
            </p:txBody>
          </p:sp>
          <p:sp>
            <p:nvSpPr>
              <p:cNvPr id="415" name="Google Shape;415;p63"/>
              <p:cNvSpPr/>
              <p:nvPr/>
            </p:nvSpPr>
            <p:spPr>
              <a:xfrm>
                <a:off x="5218546" y="232927"/>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sp>
            <p:nvSpPr>
              <p:cNvPr id="416" name="Google Shape;416;p63"/>
              <p:cNvSpPr/>
              <p:nvPr/>
            </p:nvSpPr>
            <p:spPr>
              <a:xfrm>
                <a:off x="5618927" y="454750"/>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17" name="Google Shape;417;p63"/>
              <p:cNvSpPr/>
              <p:nvPr/>
            </p:nvSpPr>
            <p:spPr>
              <a:xfrm>
                <a:off x="6022897" y="729823"/>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418" name="Google Shape;418;p63"/>
              <p:cNvSpPr/>
              <p:nvPr/>
            </p:nvSpPr>
            <p:spPr>
              <a:xfrm>
                <a:off x="6401589" y="997677"/>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419" name="Google Shape;419;p63"/>
              <p:cNvSpPr/>
              <p:nvPr/>
            </p:nvSpPr>
            <p:spPr>
              <a:xfrm>
                <a:off x="6811206" y="1256446"/>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H</a:t>
                </a:r>
                <a:endParaRPr sz="1400" b="0" i="0" u="none" strike="noStrike" cap="none">
                  <a:solidFill>
                    <a:srgbClr val="000000"/>
                  </a:solidFill>
                  <a:latin typeface="Arial"/>
                  <a:ea typeface="Arial"/>
                  <a:cs typeface="Arial"/>
                  <a:sym typeface="Arial"/>
                </a:endParaRPr>
              </a:p>
            </p:txBody>
          </p:sp>
          <p:sp>
            <p:nvSpPr>
              <p:cNvPr id="420" name="Google Shape;420;p63"/>
              <p:cNvSpPr/>
              <p:nvPr/>
            </p:nvSpPr>
            <p:spPr>
              <a:xfrm>
                <a:off x="5172772" y="-2408672"/>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sp>
            <p:nvSpPr>
              <p:cNvPr id="421" name="Google Shape;421;p63"/>
              <p:cNvSpPr/>
              <p:nvPr/>
            </p:nvSpPr>
            <p:spPr>
              <a:xfrm>
                <a:off x="5440627" y="-2002272"/>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sp>
            <p:nvSpPr>
              <p:cNvPr id="422" name="Google Shape;422;p63"/>
              <p:cNvSpPr/>
              <p:nvPr/>
            </p:nvSpPr>
            <p:spPr>
              <a:xfrm>
                <a:off x="5551463" y="-1540454"/>
                <a:ext cx="480291" cy="48029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cxnSp>
            <p:nvCxnSpPr>
              <p:cNvPr id="423" name="Google Shape;423;p63"/>
              <p:cNvCxnSpPr/>
              <p:nvPr/>
            </p:nvCxnSpPr>
            <p:spPr>
              <a:xfrm>
                <a:off x="3758911" y="-204777"/>
                <a:ext cx="609889" cy="140122"/>
              </a:xfrm>
              <a:prstGeom prst="straightConnector1">
                <a:avLst/>
              </a:prstGeom>
              <a:noFill/>
              <a:ln w="25400" cap="flat" cmpd="sng">
                <a:solidFill>
                  <a:schemeClr val="dk1"/>
                </a:solidFill>
                <a:prstDash val="solid"/>
                <a:round/>
                <a:headEnd type="none" w="sm" len="sm"/>
                <a:tailEnd type="none" w="sm" len="sm"/>
              </a:ln>
            </p:spPr>
          </p:cxnSp>
        </p:grpSp>
      </p:grpSp>
      <p:grpSp>
        <p:nvGrpSpPr>
          <p:cNvPr id="424" name="Google Shape;424;p63"/>
          <p:cNvGrpSpPr/>
          <p:nvPr/>
        </p:nvGrpSpPr>
        <p:grpSpPr>
          <a:xfrm>
            <a:off x="6650232" y="2065124"/>
            <a:ext cx="5218915" cy="396989"/>
            <a:chOff x="6650232" y="2747494"/>
            <a:chExt cx="5218915" cy="396989"/>
          </a:xfrm>
        </p:grpSpPr>
        <p:sp>
          <p:nvSpPr>
            <p:cNvPr id="425" name="Google Shape;425;p63"/>
            <p:cNvSpPr txBox="1"/>
            <p:nvPr/>
          </p:nvSpPr>
          <p:spPr>
            <a:xfrm>
              <a:off x="7559966" y="2747494"/>
              <a:ext cx="289480" cy="186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26" name="Google Shape;426;p63"/>
            <p:cNvSpPr txBox="1"/>
            <p:nvPr/>
          </p:nvSpPr>
          <p:spPr>
            <a:xfrm>
              <a:off x="6650232" y="2942607"/>
              <a:ext cx="845503" cy="18628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H</a:t>
              </a:r>
              <a:r>
                <a:rPr lang="en-US" sz="1200" b="1" i="0" u="none" strike="noStrike" cap="none" baseline="-25000">
                  <a:solidFill>
                    <a:schemeClr val="dk1"/>
                  </a:solidFill>
                  <a:latin typeface="Arial"/>
                  <a:ea typeface="Arial"/>
                  <a:cs typeface="Arial"/>
                  <a:sym typeface="Arial"/>
                </a:rPr>
                <a:t>2</a:t>
              </a:r>
              <a:r>
                <a:rPr lang="en-US" sz="1200" b="1" i="0" u="none" strike="noStrike" cap="none">
                  <a:solidFill>
                    <a:schemeClr val="dk1"/>
                  </a:solidFill>
                  <a:latin typeface="Arial"/>
                  <a:ea typeface="Arial"/>
                  <a:cs typeface="Arial"/>
                  <a:sym typeface="Arial"/>
                </a:rPr>
                <a:t>N–</a:t>
              </a:r>
              <a:endParaRPr sz="1200" b="1" i="0" u="none" strike="noStrike" cap="none">
                <a:solidFill>
                  <a:schemeClr val="dk1"/>
                </a:solidFill>
                <a:latin typeface="Arial"/>
                <a:ea typeface="Arial"/>
                <a:cs typeface="Arial"/>
                <a:sym typeface="Arial"/>
              </a:endParaRPr>
            </a:p>
          </p:txBody>
        </p:sp>
        <p:sp>
          <p:nvSpPr>
            <p:cNvPr id="427" name="Google Shape;427;p63"/>
            <p:cNvSpPr txBox="1"/>
            <p:nvPr/>
          </p:nvSpPr>
          <p:spPr>
            <a:xfrm>
              <a:off x="11060762" y="2932341"/>
              <a:ext cx="808385" cy="186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COOH</a:t>
              </a:r>
              <a:endParaRPr sz="1200" b="1" i="0" u="none" strike="noStrike" cap="none">
                <a:solidFill>
                  <a:schemeClr val="dk1"/>
                </a:solidFill>
                <a:latin typeface="Arial"/>
                <a:ea typeface="Arial"/>
                <a:cs typeface="Arial"/>
                <a:sym typeface="Arial"/>
              </a:endParaRPr>
            </a:p>
          </p:txBody>
        </p:sp>
        <p:grpSp>
          <p:nvGrpSpPr>
            <p:cNvPr id="428" name="Google Shape;428;p63"/>
            <p:cNvGrpSpPr/>
            <p:nvPr/>
          </p:nvGrpSpPr>
          <p:grpSpPr>
            <a:xfrm>
              <a:off x="7516172" y="2936702"/>
              <a:ext cx="1967902" cy="207781"/>
              <a:chOff x="7750683" y="1441208"/>
              <a:chExt cx="1967902" cy="207781"/>
            </a:xfrm>
          </p:grpSpPr>
          <p:sp>
            <p:nvSpPr>
              <p:cNvPr id="429" name="Google Shape;429;p63"/>
              <p:cNvSpPr/>
              <p:nvPr/>
            </p:nvSpPr>
            <p:spPr>
              <a:xfrm>
                <a:off x="7750683"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H</a:t>
                </a:r>
                <a:endParaRPr sz="1400" b="0" i="0" u="none" strike="noStrike" cap="none">
                  <a:solidFill>
                    <a:srgbClr val="000000"/>
                  </a:solidFill>
                  <a:latin typeface="Arial"/>
                  <a:ea typeface="Arial"/>
                  <a:cs typeface="Arial"/>
                  <a:sym typeface="Arial"/>
                </a:endParaRPr>
              </a:p>
            </p:txBody>
          </p:sp>
          <p:sp>
            <p:nvSpPr>
              <p:cNvPr id="430" name="Google Shape;430;p63"/>
              <p:cNvSpPr/>
              <p:nvPr/>
            </p:nvSpPr>
            <p:spPr>
              <a:xfrm>
                <a:off x="7946252"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P</a:t>
                </a:r>
                <a:endParaRPr sz="1400" b="0" i="0" u="none" strike="noStrike" cap="none">
                  <a:solidFill>
                    <a:srgbClr val="000000"/>
                  </a:solidFill>
                  <a:latin typeface="Arial"/>
                  <a:ea typeface="Arial"/>
                  <a:cs typeface="Arial"/>
                  <a:sym typeface="Arial"/>
                </a:endParaRPr>
              </a:p>
            </p:txBody>
          </p:sp>
          <p:sp>
            <p:nvSpPr>
              <p:cNvPr id="431" name="Google Shape;431;p63"/>
              <p:cNvSpPr/>
              <p:nvPr/>
            </p:nvSpPr>
            <p:spPr>
              <a:xfrm>
                <a:off x="8141821"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32" name="Google Shape;432;p63"/>
              <p:cNvSpPr/>
              <p:nvPr/>
            </p:nvSpPr>
            <p:spPr>
              <a:xfrm>
                <a:off x="8337390"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433" name="Google Shape;433;p63"/>
              <p:cNvSpPr/>
              <p:nvPr/>
            </p:nvSpPr>
            <p:spPr>
              <a:xfrm>
                <a:off x="8532959"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sp>
            <p:nvSpPr>
              <p:cNvPr id="434" name="Google Shape;434;p63"/>
              <p:cNvSpPr/>
              <p:nvPr/>
            </p:nvSpPr>
            <p:spPr>
              <a:xfrm>
                <a:off x="8728528"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P</a:t>
                </a:r>
                <a:endParaRPr sz="1400" b="0" i="0" u="none" strike="noStrike" cap="none">
                  <a:solidFill>
                    <a:srgbClr val="000000"/>
                  </a:solidFill>
                  <a:latin typeface="Arial"/>
                  <a:ea typeface="Arial"/>
                  <a:cs typeface="Arial"/>
                  <a:sym typeface="Arial"/>
                </a:endParaRPr>
              </a:p>
            </p:txBody>
          </p:sp>
          <p:sp>
            <p:nvSpPr>
              <p:cNvPr id="435" name="Google Shape;435;p63"/>
              <p:cNvSpPr/>
              <p:nvPr/>
            </p:nvSpPr>
            <p:spPr>
              <a:xfrm>
                <a:off x="8924097"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436" name="Google Shape;436;p63"/>
              <p:cNvSpPr/>
              <p:nvPr/>
            </p:nvSpPr>
            <p:spPr>
              <a:xfrm>
                <a:off x="9119666"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sp>
            <p:nvSpPr>
              <p:cNvPr id="437" name="Google Shape;437;p63"/>
              <p:cNvSpPr/>
              <p:nvPr/>
            </p:nvSpPr>
            <p:spPr>
              <a:xfrm>
                <a:off x="9315235"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38" name="Google Shape;438;p63"/>
              <p:cNvSpPr/>
              <p:nvPr/>
            </p:nvSpPr>
            <p:spPr>
              <a:xfrm>
                <a:off x="9510804" y="1441208"/>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grpSp>
        <p:cxnSp>
          <p:nvCxnSpPr>
            <p:cNvPr id="439" name="Google Shape;439;p63"/>
            <p:cNvCxnSpPr/>
            <p:nvPr/>
          </p:nvCxnSpPr>
          <p:spPr>
            <a:xfrm>
              <a:off x="9491731" y="3031314"/>
              <a:ext cx="215482" cy="0"/>
            </a:xfrm>
            <a:prstGeom prst="straightConnector1">
              <a:avLst/>
            </a:prstGeom>
            <a:noFill/>
            <a:ln w="25400" cap="flat" cmpd="sng">
              <a:solidFill>
                <a:schemeClr val="dk1"/>
              </a:solidFill>
              <a:prstDash val="solid"/>
              <a:round/>
              <a:headEnd type="none" w="sm" len="sm"/>
              <a:tailEnd type="none" w="sm" len="sm"/>
            </a:ln>
          </p:spPr>
        </p:cxnSp>
        <p:sp>
          <p:nvSpPr>
            <p:cNvPr id="440" name="Google Shape;440;p63"/>
            <p:cNvSpPr/>
            <p:nvPr/>
          </p:nvSpPr>
          <p:spPr>
            <a:xfrm>
              <a:off x="9630013" y="2936702"/>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Y</a:t>
              </a:r>
              <a:endParaRPr sz="1400" b="0" i="0" u="none" strike="noStrike" cap="none">
                <a:solidFill>
                  <a:srgbClr val="000000"/>
                </a:solidFill>
                <a:latin typeface="Arial"/>
                <a:ea typeface="Arial"/>
                <a:cs typeface="Arial"/>
                <a:sym typeface="Arial"/>
              </a:endParaRPr>
            </a:p>
          </p:txBody>
        </p:sp>
        <p:sp>
          <p:nvSpPr>
            <p:cNvPr id="441" name="Google Shape;441;p63"/>
            <p:cNvSpPr/>
            <p:nvPr/>
          </p:nvSpPr>
          <p:spPr>
            <a:xfrm>
              <a:off x="9825582" y="2936702"/>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42" name="Google Shape;442;p63"/>
            <p:cNvSpPr/>
            <p:nvPr/>
          </p:nvSpPr>
          <p:spPr>
            <a:xfrm>
              <a:off x="10021151" y="2936702"/>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43" name="Google Shape;443;p63"/>
            <p:cNvSpPr/>
            <p:nvPr/>
          </p:nvSpPr>
          <p:spPr>
            <a:xfrm>
              <a:off x="10216720" y="2936702"/>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444" name="Google Shape;444;p63"/>
            <p:cNvSpPr/>
            <p:nvPr/>
          </p:nvSpPr>
          <p:spPr>
            <a:xfrm>
              <a:off x="10412289" y="2936702"/>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45" name="Google Shape;445;p63"/>
            <p:cNvSpPr/>
            <p:nvPr/>
          </p:nvSpPr>
          <p:spPr>
            <a:xfrm>
              <a:off x="10607858" y="2936702"/>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P</a:t>
              </a:r>
              <a:endParaRPr sz="1400" b="0" i="0" u="none" strike="noStrike" cap="none">
                <a:solidFill>
                  <a:srgbClr val="000000"/>
                </a:solidFill>
                <a:latin typeface="Arial"/>
                <a:ea typeface="Arial"/>
                <a:cs typeface="Arial"/>
                <a:sym typeface="Arial"/>
              </a:endParaRPr>
            </a:p>
          </p:txBody>
        </p:sp>
        <p:sp>
          <p:nvSpPr>
            <p:cNvPr id="446" name="Google Shape;446;p63"/>
            <p:cNvSpPr/>
            <p:nvPr/>
          </p:nvSpPr>
          <p:spPr>
            <a:xfrm>
              <a:off x="10803427" y="2936702"/>
              <a:ext cx="207781" cy="207781"/>
            </a:xfrm>
            <a:prstGeom prst="ellipse">
              <a:avLst/>
            </a:prstGeom>
            <a:gradFill>
              <a:gsLst>
                <a:gs pos="0">
                  <a:srgbClr val="FFFFFF"/>
                </a:gs>
                <a:gs pos="35000">
                  <a:srgbClr val="FFFFFF"/>
                </a:gs>
                <a:gs pos="100000">
                  <a:srgbClr val="5F9FD7"/>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447" name="Google Shape;447;p63"/>
            <p:cNvSpPr txBox="1"/>
            <p:nvPr/>
          </p:nvSpPr>
          <p:spPr>
            <a:xfrm>
              <a:off x="9286273" y="2750415"/>
              <a:ext cx="289480" cy="186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448" name="Google Shape;448;p63"/>
            <p:cNvSpPr txBox="1"/>
            <p:nvPr/>
          </p:nvSpPr>
          <p:spPr>
            <a:xfrm>
              <a:off x="9634730" y="2750415"/>
              <a:ext cx="289480" cy="186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70</a:t>
              </a:r>
              <a:endParaRPr sz="1400" b="0" i="0" u="none" strike="noStrike" cap="none">
                <a:solidFill>
                  <a:srgbClr val="000000"/>
                </a:solidFill>
                <a:latin typeface="Arial"/>
                <a:ea typeface="Arial"/>
                <a:cs typeface="Arial"/>
                <a:sym typeface="Arial"/>
              </a:endParaRPr>
            </a:p>
          </p:txBody>
        </p:sp>
        <p:sp>
          <p:nvSpPr>
            <p:cNvPr id="449" name="Google Shape;449;p63"/>
            <p:cNvSpPr txBox="1"/>
            <p:nvPr/>
          </p:nvSpPr>
          <p:spPr>
            <a:xfrm>
              <a:off x="10813694" y="2750415"/>
              <a:ext cx="289480" cy="186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76</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p81"/>
          <p:cNvPicPr preferRelativeResize="0"/>
          <p:nvPr/>
        </p:nvPicPr>
        <p:blipFill rotWithShape="1">
          <a:blip r:embed="rId3">
            <a:alphaModFix/>
          </a:blip>
          <a:srcRect r="8842"/>
          <a:stretch/>
        </p:blipFill>
        <p:spPr>
          <a:xfrm>
            <a:off x="1272412" y="555175"/>
            <a:ext cx="9647175" cy="5388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82"/>
          <p:cNvSpPr txBox="1">
            <a:spLocks noGrp="1"/>
          </p:cNvSpPr>
          <p:nvPr>
            <p:ph type="subTitle" idx="3"/>
          </p:nvPr>
        </p:nvSpPr>
        <p:spPr>
          <a:xfrm>
            <a:off x="8021600" y="6453833"/>
            <a:ext cx="3713100" cy="2400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500"/>
              <a:buNone/>
            </a:pPr>
            <a:r>
              <a:rPr lang="en-US">
                <a:latin typeface="Arial"/>
                <a:ea typeface="Arial"/>
                <a:cs typeface="Arial"/>
                <a:sym typeface="Arial"/>
              </a:rPr>
              <a:t>For external use  |  © 2022 Roche</a:t>
            </a:r>
            <a:endParaRPr>
              <a:latin typeface="Arial"/>
              <a:ea typeface="Arial"/>
              <a:cs typeface="Arial"/>
              <a:sym typeface="Arial"/>
            </a:endParaRPr>
          </a:p>
        </p:txBody>
      </p:sp>
      <p:sp>
        <p:nvSpPr>
          <p:cNvPr id="820" name="Google Shape;820;p82"/>
          <p:cNvSpPr txBox="1">
            <a:spLocks noGrp="1"/>
          </p:cNvSpPr>
          <p:nvPr>
            <p:ph type="ctrTitle"/>
          </p:nvPr>
        </p:nvSpPr>
        <p:spPr>
          <a:xfrm>
            <a:off x="761933" y="781967"/>
            <a:ext cx="9302400" cy="2260800"/>
          </a:xfrm>
          <a:prstGeom prst="rect">
            <a:avLst/>
          </a:prstGeom>
          <a:noFill/>
          <a:ln>
            <a:noFill/>
          </a:ln>
        </p:spPr>
        <p:txBody>
          <a:bodyPr spcFirstLastPara="1" wrap="square" lIns="0" tIns="121900" rIns="121900" bIns="121900" anchor="b" anchorCtr="0">
            <a:noAutofit/>
          </a:bodyPr>
          <a:lstStyle/>
          <a:p>
            <a:pPr marL="0" lvl="0" indent="0" algn="l" rtl="0">
              <a:lnSpc>
                <a:spcPct val="100000"/>
              </a:lnSpc>
              <a:spcBef>
                <a:spcPts val="0"/>
              </a:spcBef>
              <a:spcAft>
                <a:spcPts val="0"/>
              </a:spcAft>
              <a:buSzPts val="3700"/>
              <a:buNone/>
            </a:pPr>
            <a:r>
              <a:rPr lang="en-US">
                <a:solidFill>
                  <a:schemeClr val="dk1"/>
                </a:solidFill>
                <a:latin typeface="Arial"/>
                <a:ea typeface="Arial"/>
                <a:cs typeface="Arial"/>
                <a:sym typeface="Arial"/>
              </a:rPr>
              <a:t>STRONG-HF:</a:t>
            </a:r>
            <a:r>
              <a:rPr lang="en-US">
                <a:latin typeface="Arial"/>
                <a:ea typeface="Arial"/>
                <a:cs typeface="Arial"/>
                <a:sym typeface="Arial"/>
              </a:rPr>
              <a:t> </a:t>
            </a:r>
            <a:r>
              <a:rPr lang="en-US">
                <a:solidFill>
                  <a:schemeClr val="dk1"/>
                </a:solidFill>
                <a:latin typeface="Arial"/>
                <a:ea typeface="Arial"/>
                <a:cs typeface="Arial"/>
                <a:sym typeface="Arial"/>
              </a:rPr>
              <a:t>S</a:t>
            </a:r>
            <a:r>
              <a:rPr lang="en-US">
                <a:latin typeface="Arial"/>
                <a:ea typeface="Arial"/>
                <a:cs typeface="Arial"/>
                <a:sym typeface="Arial"/>
              </a:rPr>
              <a:t>afety, </a:t>
            </a:r>
            <a:r>
              <a:rPr lang="en-US">
                <a:solidFill>
                  <a:schemeClr val="dk1"/>
                </a:solidFill>
                <a:latin typeface="Arial"/>
                <a:ea typeface="Arial"/>
                <a:cs typeface="Arial"/>
                <a:sym typeface="Arial"/>
              </a:rPr>
              <a:t>T</a:t>
            </a:r>
            <a:r>
              <a:rPr lang="en-US">
                <a:latin typeface="Arial"/>
                <a:ea typeface="Arial"/>
                <a:cs typeface="Arial"/>
                <a:sym typeface="Arial"/>
              </a:rPr>
              <a:t>olerability and efficacy </a:t>
            </a:r>
            <a:br>
              <a:rPr lang="en-US">
                <a:latin typeface="Arial"/>
                <a:ea typeface="Arial"/>
                <a:cs typeface="Arial"/>
                <a:sym typeface="Arial"/>
              </a:rPr>
            </a:br>
            <a:r>
              <a:rPr lang="en-US">
                <a:latin typeface="Arial"/>
                <a:ea typeface="Arial"/>
                <a:cs typeface="Arial"/>
                <a:sym typeface="Arial"/>
              </a:rPr>
              <a:t>of </a:t>
            </a:r>
            <a:r>
              <a:rPr lang="en-US">
                <a:solidFill>
                  <a:schemeClr val="dk1"/>
                </a:solidFill>
                <a:latin typeface="Arial"/>
                <a:ea typeface="Arial"/>
                <a:cs typeface="Arial"/>
                <a:sym typeface="Arial"/>
              </a:rPr>
              <a:t>R</a:t>
            </a:r>
            <a:r>
              <a:rPr lang="en-US">
                <a:latin typeface="Arial"/>
                <a:ea typeface="Arial"/>
                <a:cs typeface="Arial"/>
                <a:sym typeface="Arial"/>
              </a:rPr>
              <a:t>apid </a:t>
            </a:r>
            <a:r>
              <a:rPr lang="en-US">
                <a:solidFill>
                  <a:schemeClr val="dk1"/>
                </a:solidFill>
                <a:latin typeface="Arial"/>
                <a:ea typeface="Arial"/>
                <a:cs typeface="Arial"/>
                <a:sym typeface="Arial"/>
              </a:rPr>
              <a:t>O</a:t>
            </a:r>
            <a:r>
              <a:rPr lang="en-US">
                <a:latin typeface="Arial"/>
                <a:ea typeface="Arial"/>
                <a:cs typeface="Arial"/>
                <a:sym typeface="Arial"/>
              </a:rPr>
              <a:t>ptimization, helped by </a:t>
            </a:r>
            <a:r>
              <a:rPr lang="en-US">
                <a:solidFill>
                  <a:schemeClr val="dk1"/>
                </a:solidFill>
                <a:latin typeface="Arial"/>
                <a:ea typeface="Arial"/>
                <a:cs typeface="Arial"/>
                <a:sym typeface="Arial"/>
              </a:rPr>
              <a:t>N</a:t>
            </a:r>
            <a:r>
              <a:rPr lang="en-US">
                <a:latin typeface="Arial"/>
                <a:ea typeface="Arial"/>
                <a:cs typeface="Arial"/>
                <a:sym typeface="Arial"/>
              </a:rPr>
              <a:t>T-proBNP testin</a:t>
            </a:r>
            <a:r>
              <a:rPr lang="en-US">
                <a:solidFill>
                  <a:schemeClr val="dk1"/>
                </a:solidFill>
                <a:latin typeface="Arial"/>
                <a:ea typeface="Arial"/>
                <a:cs typeface="Arial"/>
                <a:sym typeface="Arial"/>
              </a:rPr>
              <a:t>G</a:t>
            </a:r>
            <a:r>
              <a:rPr lang="en-US">
                <a:latin typeface="Arial"/>
                <a:ea typeface="Arial"/>
                <a:cs typeface="Arial"/>
                <a:sym typeface="Arial"/>
              </a:rPr>
              <a:t>,</a:t>
            </a:r>
            <a:br>
              <a:rPr lang="en-US">
                <a:latin typeface="Arial"/>
                <a:ea typeface="Arial"/>
                <a:cs typeface="Arial"/>
                <a:sym typeface="Arial"/>
              </a:rPr>
            </a:br>
            <a:r>
              <a:rPr lang="en-US">
                <a:latin typeface="Arial"/>
                <a:ea typeface="Arial"/>
                <a:cs typeface="Arial"/>
                <a:sym typeface="Arial"/>
              </a:rPr>
              <a:t>of </a:t>
            </a:r>
            <a:r>
              <a:rPr lang="en-US">
                <a:solidFill>
                  <a:schemeClr val="dk1"/>
                </a:solidFill>
                <a:latin typeface="Arial"/>
                <a:ea typeface="Arial"/>
                <a:cs typeface="Arial"/>
                <a:sym typeface="Arial"/>
              </a:rPr>
              <a:t>H</a:t>
            </a:r>
            <a:r>
              <a:rPr lang="en-US">
                <a:latin typeface="Arial"/>
                <a:ea typeface="Arial"/>
                <a:cs typeface="Arial"/>
                <a:sym typeface="Arial"/>
              </a:rPr>
              <a:t>eart </a:t>
            </a:r>
            <a:r>
              <a:rPr lang="en-US">
                <a:solidFill>
                  <a:schemeClr val="dk1"/>
                </a:solidFill>
                <a:latin typeface="Arial"/>
                <a:ea typeface="Arial"/>
                <a:cs typeface="Arial"/>
                <a:sym typeface="Arial"/>
              </a:rPr>
              <a:t>F</a:t>
            </a:r>
            <a:r>
              <a:rPr lang="en-US">
                <a:latin typeface="Arial"/>
                <a:ea typeface="Arial"/>
                <a:cs typeface="Arial"/>
                <a:sym typeface="Arial"/>
              </a:rPr>
              <a:t>ailure therapies</a:t>
            </a:r>
            <a:endParaRPr>
              <a:latin typeface="Arial"/>
              <a:ea typeface="Arial"/>
              <a:cs typeface="Arial"/>
              <a:sym typeface="Arial"/>
            </a:endParaRPr>
          </a:p>
        </p:txBody>
      </p:sp>
      <p:sp>
        <p:nvSpPr>
          <p:cNvPr id="821" name="Google Shape;821;p82"/>
          <p:cNvSpPr txBox="1">
            <a:spLocks noGrp="1"/>
          </p:cNvSpPr>
          <p:nvPr>
            <p:ph type="subTitle" idx="1"/>
          </p:nvPr>
        </p:nvSpPr>
        <p:spPr>
          <a:xfrm>
            <a:off x="761933" y="3191644"/>
            <a:ext cx="8733300" cy="585300"/>
          </a:xfrm>
          <a:prstGeom prst="rect">
            <a:avLst/>
          </a:prstGeom>
          <a:noFill/>
          <a:ln>
            <a:noFill/>
          </a:ln>
        </p:spPr>
        <p:txBody>
          <a:bodyPr spcFirstLastPara="1" wrap="square" lIns="0" tIns="121900" rIns="121900" bIns="121900" anchor="t" anchorCtr="0">
            <a:noAutofit/>
          </a:bodyPr>
          <a:lstStyle/>
          <a:p>
            <a:pPr marL="0" lvl="0" indent="0" algn="l" rtl="0">
              <a:lnSpc>
                <a:spcPct val="100000"/>
              </a:lnSpc>
              <a:spcBef>
                <a:spcPts val="0"/>
              </a:spcBef>
              <a:spcAft>
                <a:spcPts val="0"/>
              </a:spcAft>
              <a:buSzPts val="1700"/>
              <a:buNone/>
            </a:pPr>
            <a:r>
              <a:rPr lang="en-US">
                <a:latin typeface="Arial"/>
                <a:ea typeface="Arial"/>
                <a:cs typeface="Arial"/>
                <a:sym typeface="Arial"/>
              </a:rPr>
              <a:t>Mebazaa A, et al. Lancet 2022; Epub ahead of print. </a:t>
            </a:r>
            <a:endParaRPr>
              <a:latin typeface="Arial"/>
              <a:ea typeface="Arial"/>
              <a:cs typeface="Arial"/>
              <a:sym typeface="Arial"/>
            </a:endParaRPr>
          </a:p>
          <a:p>
            <a:pPr marL="0" lvl="0" indent="0" algn="l" rtl="0">
              <a:lnSpc>
                <a:spcPct val="100000"/>
              </a:lnSpc>
              <a:spcBef>
                <a:spcPts val="0"/>
              </a:spcBef>
              <a:spcAft>
                <a:spcPts val="0"/>
              </a:spcAft>
              <a:buSzPts val="1700"/>
              <a:buNone/>
            </a:pPr>
            <a:r>
              <a:rPr lang="en-US">
                <a:latin typeface="Arial"/>
                <a:ea typeface="Arial"/>
                <a:cs typeface="Arial"/>
                <a:sym typeface="Arial"/>
              </a:rPr>
              <a:t>DOI: </a:t>
            </a:r>
            <a:r>
              <a:rPr lang="en-US" u="sng">
                <a:solidFill>
                  <a:schemeClr val="hlink"/>
                </a:solidFill>
                <a:latin typeface="Arial"/>
                <a:ea typeface="Arial"/>
                <a:cs typeface="Arial"/>
                <a:sym typeface="Arial"/>
                <a:hlinkClick r:id="rId3"/>
              </a:rPr>
              <a:t>10.1016/S0140-6736(22)02076-1</a:t>
            </a:r>
            <a:r>
              <a:rPr lang="en-US">
                <a:latin typeface="Arial"/>
                <a:ea typeface="Arial"/>
                <a:cs typeface="Arial"/>
                <a:sym typeface="Arial"/>
              </a:rPr>
              <a:t>.</a:t>
            </a:r>
            <a:endParaRPr/>
          </a:p>
        </p:txBody>
      </p:sp>
      <p:pic>
        <p:nvPicPr>
          <p:cNvPr id="822" name="Google Shape;822;p82"/>
          <p:cNvPicPr preferRelativeResize="0"/>
          <p:nvPr/>
        </p:nvPicPr>
        <p:blipFill rotWithShape="1">
          <a:blip r:embed="rId4">
            <a:alphaModFix/>
          </a:blip>
          <a:srcRect/>
          <a:stretch/>
        </p:blipFill>
        <p:spPr>
          <a:xfrm>
            <a:off x="9495120" y="3883060"/>
            <a:ext cx="2732200" cy="2732200"/>
          </a:xfrm>
          <a:prstGeom prst="rect">
            <a:avLst/>
          </a:prstGeom>
          <a:noFill/>
          <a:ln>
            <a:noFill/>
          </a:ln>
        </p:spPr>
      </p:pic>
      <p:grpSp>
        <p:nvGrpSpPr>
          <p:cNvPr id="823" name="Google Shape;823;p82"/>
          <p:cNvGrpSpPr/>
          <p:nvPr/>
        </p:nvGrpSpPr>
        <p:grpSpPr>
          <a:xfrm>
            <a:off x="1294566" y="4648764"/>
            <a:ext cx="6261126" cy="1239596"/>
            <a:chOff x="970949" y="3486660"/>
            <a:chExt cx="4695962" cy="929720"/>
          </a:xfrm>
        </p:grpSpPr>
        <p:pic>
          <p:nvPicPr>
            <p:cNvPr id="824" name="Google Shape;824;p82"/>
            <p:cNvPicPr preferRelativeResize="0"/>
            <p:nvPr/>
          </p:nvPicPr>
          <p:blipFill rotWithShape="1">
            <a:blip r:embed="rId5">
              <a:alphaModFix/>
            </a:blip>
            <a:srcRect/>
            <a:stretch/>
          </p:blipFill>
          <p:spPr>
            <a:xfrm>
              <a:off x="970949" y="3486660"/>
              <a:ext cx="4695962" cy="929720"/>
            </a:xfrm>
            <a:prstGeom prst="rect">
              <a:avLst/>
            </a:prstGeom>
            <a:noFill/>
            <a:ln>
              <a:noFill/>
            </a:ln>
          </p:spPr>
        </p:pic>
        <p:pic>
          <p:nvPicPr>
            <p:cNvPr id="825" name="Google Shape;825;p82"/>
            <p:cNvPicPr preferRelativeResize="0"/>
            <p:nvPr/>
          </p:nvPicPr>
          <p:blipFill rotWithShape="1">
            <a:blip r:embed="rId6">
              <a:alphaModFix/>
            </a:blip>
            <a:srcRect/>
            <a:stretch/>
          </p:blipFill>
          <p:spPr>
            <a:xfrm>
              <a:off x="4921850" y="4262383"/>
              <a:ext cx="67345" cy="60062"/>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4"/>
          <p:cNvSpPr txBox="1">
            <a:spLocks noGrp="1"/>
          </p:cNvSpPr>
          <p:nvPr>
            <p:ph type="title"/>
          </p:nvPr>
        </p:nvSpPr>
        <p:spPr>
          <a:xfrm>
            <a:off x="511174" y="461018"/>
            <a:ext cx="10385425" cy="40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Influence of Temperature on Natriuretic Peptide Levels</a:t>
            </a:r>
            <a:endParaRPr/>
          </a:p>
        </p:txBody>
      </p:sp>
      <p:sp>
        <p:nvSpPr>
          <p:cNvPr id="456" name="Google Shape;456;p64"/>
          <p:cNvSpPr txBox="1">
            <a:spLocks noGrp="1"/>
          </p:cNvSpPr>
          <p:nvPr>
            <p:ph type="body" idx="1"/>
          </p:nvPr>
        </p:nvSpPr>
        <p:spPr>
          <a:xfrm>
            <a:off x="511174" y="877995"/>
            <a:ext cx="10385425"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640"/>
              <a:buNone/>
            </a:pPr>
            <a:r>
              <a:rPr lang="en-US" sz="2400"/>
              <a:t>Sample stability</a:t>
            </a:r>
            <a:endParaRPr/>
          </a:p>
        </p:txBody>
      </p:sp>
      <p:pic>
        <p:nvPicPr>
          <p:cNvPr id="457" name="Google Shape;457;p64"/>
          <p:cNvPicPr preferRelativeResize="0"/>
          <p:nvPr/>
        </p:nvPicPr>
        <p:blipFill rotWithShape="1">
          <a:blip r:embed="rId3">
            <a:alphaModFix/>
          </a:blip>
          <a:srcRect/>
          <a:stretch/>
        </p:blipFill>
        <p:spPr>
          <a:xfrm>
            <a:off x="3522773" y="1337452"/>
            <a:ext cx="6895732" cy="4733736"/>
          </a:xfrm>
          <a:prstGeom prst="rect">
            <a:avLst/>
          </a:prstGeom>
          <a:noFill/>
          <a:ln>
            <a:noFill/>
          </a:ln>
          <a:effectLst>
            <a:outerShdw blurRad="292100" dist="139700" dir="2700000" algn="tl" rotWithShape="0">
              <a:srgbClr val="333333">
                <a:alpha val="63137"/>
              </a:srgbClr>
            </a:outerShdw>
          </a:effectLst>
        </p:spPr>
      </p:pic>
      <p:sp>
        <p:nvSpPr>
          <p:cNvPr id="458" name="Google Shape;458;p64"/>
          <p:cNvSpPr txBox="1"/>
          <p:nvPr/>
        </p:nvSpPr>
        <p:spPr>
          <a:xfrm>
            <a:off x="792307" y="2235775"/>
            <a:ext cx="1743076" cy="414337"/>
          </a:xfrm>
          <a:prstGeom prst="rect">
            <a:avLst/>
          </a:prstGeom>
          <a:noFill/>
          <a:ln>
            <a:noFill/>
          </a:ln>
        </p:spPr>
        <p:txBody>
          <a:bodyPr spcFirstLastPara="1" wrap="square" lIns="92075" tIns="46025" rIns="92075" bIns="46025" anchor="t" anchorCtr="0">
            <a:noAutofit/>
          </a:bodyPr>
          <a:lstStyle/>
          <a:p>
            <a:pPr marL="0" marR="0" lvl="0" indent="0" algn="r" rtl="0">
              <a:lnSpc>
                <a:spcPct val="100000"/>
              </a:lnSpc>
              <a:spcBef>
                <a:spcPts val="0"/>
              </a:spcBef>
              <a:spcAft>
                <a:spcPts val="0"/>
              </a:spcAft>
              <a:buClr>
                <a:srgbClr val="0B56A8"/>
              </a:buClr>
              <a:buSzPts val="2000"/>
              <a:buFont typeface="Arial"/>
              <a:buNone/>
            </a:pPr>
            <a:r>
              <a:rPr lang="en-US" sz="2000" b="1" i="0" u="none" strike="noStrike" cap="none">
                <a:solidFill>
                  <a:srgbClr val="0B56A8"/>
                </a:solidFill>
                <a:latin typeface="Arial"/>
                <a:ea typeface="Arial"/>
                <a:cs typeface="Arial"/>
                <a:sym typeface="Arial"/>
              </a:rPr>
              <a:t>NT-proBNP</a:t>
            </a:r>
            <a:endParaRPr sz="2000" b="1" i="0" u="none" strike="noStrike" cap="none">
              <a:solidFill>
                <a:srgbClr val="0B56A8"/>
              </a:solidFill>
              <a:latin typeface="Arial"/>
              <a:ea typeface="Arial"/>
              <a:cs typeface="Arial"/>
              <a:sym typeface="Arial"/>
            </a:endParaRPr>
          </a:p>
        </p:txBody>
      </p:sp>
      <p:cxnSp>
        <p:nvCxnSpPr>
          <p:cNvPr id="459" name="Google Shape;459;p64"/>
          <p:cNvCxnSpPr/>
          <p:nvPr/>
        </p:nvCxnSpPr>
        <p:spPr>
          <a:xfrm rot="10800000" flipH="1">
            <a:off x="2535383" y="1930404"/>
            <a:ext cx="2356657" cy="472162"/>
          </a:xfrm>
          <a:prstGeom prst="straightConnector1">
            <a:avLst/>
          </a:prstGeom>
          <a:noFill/>
          <a:ln w="28575" cap="flat" cmpd="sng">
            <a:solidFill>
              <a:schemeClr val="lt2"/>
            </a:solidFill>
            <a:prstDash val="solid"/>
            <a:round/>
            <a:headEnd type="none" w="sm" len="sm"/>
            <a:tailEnd type="stealth" w="med" len="med"/>
          </a:ln>
        </p:spPr>
      </p:cxnSp>
      <p:sp>
        <p:nvSpPr>
          <p:cNvPr id="460" name="Google Shape;460;p64"/>
          <p:cNvSpPr txBox="1"/>
          <p:nvPr/>
        </p:nvSpPr>
        <p:spPr>
          <a:xfrm>
            <a:off x="1720996" y="2864768"/>
            <a:ext cx="814387" cy="414337"/>
          </a:xfrm>
          <a:prstGeom prst="rect">
            <a:avLst/>
          </a:prstGeom>
          <a:noFill/>
          <a:ln>
            <a:noFill/>
          </a:ln>
        </p:spPr>
        <p:txBody>
          <a:bodyPr spcFirstLastPara="1" wrap="square" lIns="92075" tIns="46025" rIns="92075" bIns="46025" anchor="t" anchorCtr="0">
            <a:noAutofit/>
          </a:bodyPr>
          <a:lstStyle/>
          <a:p>
            <a:pPr marL="0" marR="0" lvl="0" indent="0" algn="r" rtl="0">
              <a:lnSpc>
                <a:spcPct val="100000"/>
              </a:lnSpc>
              <a:spcBef>
                <a:spcPts val="0"/>
              </a:spcBef>
              <a:spcAft>
                <a:spcPts val="0"/>
              </a:spcAft>
              <a:buClr>
                <a:srgbClr val="0B56A8"/>
              </a:buClr>
              <a:buSzPts val="2000"/>
              <a:buFont typeface="Arial"/>
              <a:buNone/>
            </a:pPr>
            <a:r>
              <a:rPr lang="en-US" sz="2000" b="1" i="0" u="none" strike="noStrike" cap="none">
                <a:solidFill>
                  <a:srgbClr val="0B56A8"/>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cxnSp>
        <p:nvCxnSpPr>
          <p:cNvPr id="461" name="Google Shape;461;p64"/>
          <p:cNvCxnSpPr/>
          <p:nvPr/>
        </p:nvCxnSpPr>
        <p:spPr>
          <a:xfrm rot="10800000" flipH="1">
            <a:off x="2535383" y="2515619"/>
            <a:ext cx="2347513" cy="531099"/>
          </a:xfrm>
          <a:prstGeom prst="straightConnector1">
            <a:avLst/>
          </a:prstGeom>
          <a:noFill/>
          <a:ln w="28575" cap="flat" cmpd="sng">
            <a:solidFill>
              <a:schemeClr val="lt2"/>
            </a:solidFill>
            <a:prstDash val="solid"/>
            <a:round/>
            <a:headEnd type="none" w="sm" len="sm"/>
            <a:tailEnd type="stealth" w="med" len="med"/>
          </a:ln>
        </p:spPr>
      </p:cxnSp>
      <p:sp>
        <p:nvSpPr>
          <p:cNvPr id="462" name="Google Shape;462;p64"/>
          <p:cNvSpPr/>
          <p:nvPr/>
        </p:nvSpPr>
        <p:spPr>
          <a:xfrm>
            <a:off x="1991898" y="6458787"/>
            <a:ext cx="4060826" cy="21956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800"/>
              <a:buFont typeface="Arial"/>
              <a:buNone/>
            </a:pPr>
            <a:r>
              <a:rPr lang="en-US" sz="800" b="0" i="0" u="none" strike="noStrike" cap="none">
                <a:solidFill>
                  <a:schemeClr val="lt1"/>
                </a:solidFill>
                <a:latin typeface="Arial"/>
                <a:ea typeface="Arial"/>
                <a:cs typeface="Arial"/>
                <a:sym typeface="Arial"/>
              </a:rPr>
              <a:t>Yeo et al. Clin Chemica Acta. 2003;338:107-115</a:t>
            </a:r>
            <a:r>
              <a:rPr lang="en-US" sz="800" b="0" i="0" u="none" strike="noStrike" cap="none">
                <a:solidFill>
                  <a:srgbClr val="606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5"/>
          <p:cNvSpPr txBox="1">
            <a:spLocks noGrp="1"/>
          </p:cNvSpPr>
          <p:nvPr>
            <p:ph type="title"/>
          </p:nvPr>
        </p:nvSpPr>
        <p:spPr>
          <a:xfrm>
            <a:off x="511174" y="461018"/>
            <a:ext cx="6813900" cy="93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NT-proBNP Accuracy in Asymptomatic Heart Failure </a:t>
            </a:r>
            <a:endParaRPr/>
          </a:p>
        </p:txBody>
      </p:sp>
      <p:sp>
        <p:nvSpPr>
          <p:cNvPr id="469" name="Google Shape;469;p65"/>
          <p:cNvSpPr txBox="1">
            <a:spLocks noGrp="1"/>
          </p:cNvSpPr>
          <p:nvPr>
            <p:ph type="body" idx="1"/>
          </p:nvPr>
        </p:nvSpPr>
        <p:spPr>
          <a:xfrm>
            <a:off x="511174" y="1220190"/>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60"/>
              <a:buNone/>
            </a:pPr>
            <a:r>
              <a:rPr lang="en-US"/>
              <a:t>Diagnosis primary care</a:t>
            </a:r>
            <a:endParaRPr/>
          </a:p>
        </p:txBody>
      </p:sp>
      <p:sp>
        <p:nvSpPr>
          <p:cNvPr id="470" name="Google Shape;470;p65"/>
          <p:cNvSpPr txBox="1">
            <a:spLocks noGrp="1"/>
          </p:cNvSpPr>
          <p:nvPr>
            <p:ph type="body" idx="2"/>
          </p:nvPr>
        </p:nvSpPr>
        <p:spPr>
          <a:xfrm>
            <a:off x="511174" y="2080590"/>
            <a:ext cx="5879700" cy="4541700"/>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SzPts val="2200"/>
              <a:buNone/>
            </a:pPr>
            <a:r>
              <a:rPr lang="en-US" sz="2000" b="1">
                <a:solidFill>
                  <a:schemeClr val="accent6"/>
                </a:solidFill>
              </a:rPr>
              <a:t>Aim</a:t>
            </a:r>
            <a:endParaRPr/>
          </a:p>
          <a:p>
            <a:pPr marL="460375" lvl="1" indent="-233361" algn="l" rtl="0">
              <a:lnSpc>
                <a:spcPct val="100000"/>
              </a:lnSpc>
              <a:spcBef>
                <a:spcPts val="0"/>
              </a:spcBef>
              <a:spcAft>
                <a:spcPts val="0"/>
              </a:spcAft>
              <a:buSzPts val="1800"/>
              <a:buFont typeface="Arial"/>
              <a:buChar char="•"/>
            </a:pPr>
            <a:r>
              <a:rPr lang="en-US"/>
              <a:t>Perform a head-to-head comparison of the diagnostic utility of BNP and NT-proBNP in symptomatic and asymptomatic structural heart disease </a:t>
            </a:r>
            <a:endParaRPr/>
          </a:p>
          <a:p>
            <a:pPr marL="914400" lvl="2" indent="0" algn="l" rtl="0">
              <a:lnSpc>
                <a:spcPct val="100000"/>
              </a:lnSpc>
              <a:spcBef>
                <a:spcPts val="0"/>
              </a:spcBef>
              <a:spcAft>
                <a:spcPts val="0"/>
              </a:spcAft>
              <a:buSzPts val="1800"/>
              <a:buNone/>
            </a:pPr>
            <a:endParaRPr>
              <a:latin typeface="Arial"/>
              <a:ea typeface="Arial"/>
              <a:cs typeface="Arial"/>
              <a:sym typeface="Arial"/>
            </a:endParaRPr>
          </a:p>
          <a:p>
            <a:pPr marL="0" lvl="1" indent="0" algn="l" rtl="0">
              <a:lnSpc>
                <a:spcPct val="100000"/>
              </a:lnSpc>
              <a:spcBef>
                <a:spcPts val="0"/>
              </a:spcBef>
              <a:spcAft>
                <a:spcPts val="0"/>
              </a:spcAft>
              <a:buSzPts val="2200"/>
              <a:buNone/>
            </a:pPr>
            <a:r>
              <a:rPr lang="en-US" sz="2000" b="1">
                <a:solidFill>
                  <a:schemeClr val="accent6"/>
                </a:solidFill>
              </a:rPr>
              <a:t>Methods</a:t>
            </a:r>
            <a:endParaRPr/>
          </a:p>
          <a:p>
            <a:pPr marL="460375" lvl="1" indent="-233361" algn="l" rtl="0">
              <a:lnSpc>
                <a:spcPct val="100000"/>
              </a:lnSpc>
              <a:spcBef>
                <a:spcPts val="0"/>
              </a:spcBef>
              <a:spcAft>
                <a:spcPts val="0"/>
              </a:spcAft>
              <a:buSzPts val="1800"/>
              <a:buFont typeface="Arial"/>
              <a:buChar char="•"/>
            </a:pPr>
            <a:r>
              <a:rPr lang="en-US"/>
              <a:t>180 consecutive subjects according to ACC/AHA guidelines</a:t>
            </a:r>
            <a:endParaRPr/>
          </a:p>
          <a:p>
            <a:pPr marL="460375" lvl="1" indent="-233361" algn="l" rtl="0">
              <a:lnSpc>
                <a:spcPct val="100000"/>
              </a:lnSpc>
              <a:spcBef>
                <a:spcPts val="0"/>
              </a:spcBef>
              <a:spcAft>
                <a:spcPts val="0"/>
              </a:spcAft>
              <a:buSzPts val="1800"/>
              <a:buFont typeface="Arial"/>
              <a:buChar char="•"/>
            </a:pPr>
            <a:r>
              <a:rPr lang="en-US"/>
              <a:t>BNP and NT-proBNP obtained</a:t>
            </a:r>
            <a:endParaRPr/>
          </a:p>
          <a:p>
            <a:pPr marL="466725" lvl="2" indent="-130175" algn="l" rtl="0">
              <a:lnSpc>
                <a:spcPct val="100000"/>
              </a:lnSpc>
              <a:spcBef>
                <a:spcPts val="0"/>
              </a:spcBef>
              <a:spcAft>
                <a:spcPts val="0"/>
              </a:spcAft>
              <a:buSzPts val="1800"/>
              <a:buNone/>
            </a:pPr>
            <a:endParaRPr>
              <a:latin typeface="Arial"/>
              <a:ea typeface="Arial"/>
              <a:cs typeface="Arial"/>
              <a:sym typeface="Arial"/>
            </a:endParaRPr>
          </a:p>
        </p:txBody>
      </p:sp>
      <p:sp>
        <p:nvSpPr>
          <p:cNvPr id="471" name="Google Shape;471;p65"/>
          <p:cNvSpPr/>
          <p:nvPr/>
        </p:nvSpPr>
        <p:spPr>
          <a:xfrm>
            <a:off x="1942877" y="6391892"/>
            <a:ext cx="3494700" cy="3138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Mueller T et al. </a:t>
            </a:r>
            <a:r>
              <a:rPr lang="en-US" sz="800" b="0" i="1" u="none" strike="noStrike" cap="none">
                <a:solidFill>
                  <a:schemeClr val="lt1"/>
                </a:solidFill>
                <a:latin typeface="Arial"/>
                <a:ea typeface="Arial"/>
                <a:cs typeface="Arial"/>
                <a:sym typeface="Arial"/>
              </a:rPr>
              <a:t>Clin Chim Acta</a:t>
            </a:r>
            <a:r>
              <a:rPr lang="en-US" sz="800" b="0" i="0" u="none" strike="noStrike" cap="none">
                <a:solidFill>
                  <a:schemeClr val="lt1"/>
                </a:solidFill>
                <a:latin typeface="Arial"/>
                <a:ea typeface="Arial"/>
                <a:cs typeface="Arial"/>
                <a:sym typeface="Arial"/>
              </a:rPr>
              <a:t>. 2004;341:41-48.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6"/>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NT-proBNP Accuracy in Asymptomatic Heart Failure </a:t>
            </a:r>
            <a:endParaRPr/>
          </a:p>
        </p:txBody>
      </p:sp>
      <p:sp>
        <p:nvSpPr>
          <p:cNvPr id="478" name="Google Shape;478;p66"/>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60"/>
              <a:buNone/>
            </a:pPr>
            <a:r>
              <a:rPr lang="en-US"/>
              <a:t>Diagnosis primary care</a:t>
            </a:r>
            <a:endParaRPr/>
          </a:p>
        </p:txBody>
      </p:sp>
      <p:sp>
        <p:nvSpPr>
          <p:cNvPr id="479" name="Google Shape;479;p66"/>
          <p:cNvSpPr txBox="1"/>
          <p:nvPr/>
        </p:nvSpPr>
        <p:spPr>
          <a:xfrm>
            <a:off x="1107557" y="1716283"/>
            <a:ext cx="4515300" cy="27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Symptomatic vs asymptomatic</a:t>
            </a:r>
            <a:endParaRPr sz="1400" b="0" i="0" u="none" strike="noStrike" cap="none">
              <a:solidFill>
                <a:srgbClr val="000000"/>
              </a:solidFill>
              <a:latin typeface="Arial"/>
              <a:ea typeface="Arial"/>
              <a:cs typeface="Arial"/>
              <a:sym typeface="Arial"/>
            </a:endParaRPr>
          </a:p>
        </p:txBody>
      </p:sp>
      <p:sp>
        <p:nvSpPr>
          <p:cNvPr id="480" name="Google Shape;480;p66"/>
          <p:cNvSpPr txBox="1"/>
          <p:nvPr/>
        </p:nvSpPr>
        <p:spPr>
          <a:xfrm>
            <a:off x="6364775" y="1616891"/>
            <a:ext cx="4593000" cy="64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Asymptomatic structural disease</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vs no structural disease</a:t>
            </a:r>
            <a:endParaRPr sz="1400" b="0" i="0" u="none" strike="noStrike" cap="none">
              <a:solidFill>
                <a:srgbClr val="000000"/>
              </a:solidFill>
              <a:latin typeface="Arial"/>
              <a:ea typeface="Arial"/>
              <a:cs typeface="Arial"/>
              <a:sym typeface="Arial"/>
            </a:endParaRPr>
          </a:p>
        </p:txBody>
      </p:sp>
      <p:sp>
        <p:nvSpPr>
          <p:cNvPr id="481" name="Google Shape;481;p66"/>
          <p:cNvSpPr/>
          <p:nvPr/>
        </p:nvSpPr>
        <p:spPr>
          <a:xfrm>
            <a:off x="1972737" y="6476096"/>
            <a:ext cx="3494700" cy="2304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Mueller T et al. </a:t>
            </a:r>
            <a:r>
              <a:rPr lang="en-US" sz="800" b="0" i="1" u="none" strike="noStrike" cap="none">
                <a:solidFill>
                  <a:schemeClr val="lt1"/>
                </a:solidFill>
                <a:latin typeface="Arial"/>
                <a:ea typeface="Arial"/>
                <a:cs typeface="Arial"/>
                <a:sym typeface="Arial"/>
              </a:rPr>
              <a:t>Clin Chim Acta</a:t>
            </a:r>
            <a:r>
              <a:rPr lang="en-US" sz="800" b="0" i="0" u="none" strike="noStrike" cap="none">
                <a:solidFill>
                  <a:schemeClr val="lt1"/>
                </a:solidFill>
                <a:latin typeface="Arial"/>
                <a:ea typeface="Arial"/>
                <a:cs typeface="Arial"/>
                <a:sym typeface="Arial"/>
              </a:rPr>
              <a:t>. 2004;341:41-48.</a:t>
            </a:r>
            <a:endParaRPr sz="1400" b="0" i="0" u="none" strike="noStrike" cap="none">
              <a:solidFill>
                <a:srgbClr val="000000"/>
              </a:solidFill>
              <a:latin typeface="Arial"/>
              <a:ea typeface="Arial"/>
              <a:cs typeface="Arial"/>
              <a:sym typeface="Arial"/>
            </a:endParaRPr>
          </a:p>
        </p:txBody>
      </p:sp>
      <p:grpSp>
        <p:nvGrpSpPr>
          <p:cNvPr id="482" name="Google Shape;482;p66"/>
          <p:cNvGrpSpPr/>
          <p:nvPr/>
        </p:nvGrpSpPr>
        <p:grpSpPr>
          <a:xfrm>
            <a:off x="1107556" y="2355741"/>
            <a:ext cx="4647600" cy="3781500"/>
            <a:chOff x="1241841" y="2262753"/>
            <a:chExt cx="4647600" cy="3781500"/>
          </a:xfrm>
        </p:grpSpPr>
        <p:sp>
          <p:nvSpPr>
            <p:cNvPr id="483" name="Google Shape;483;p66"/>
            <p:cNvSpPr/>
            <p:nvPr/>
          </p:nvSpPr>
          <p:spPr>
            <a:xfrm>
              <a:off x="1241841" y="2262753"/>
              <a:ext cx="4647600" cy="3781500"/>
            </a:xfrm>
            <a:prstGeom prst="rect">
              <a:avLst/>
            </a:prstGeom>
            <a:solidFill>
              <a:schemeClr val="lt1"/>
            </a:solidFill>
            <a:ln>
              <a:noFill/>
            </a:ln>
            <a:effectLst>
              <a:outerShdw blurRad="292100" dist="139700" dir="2700000" algn="ctr"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84" name="Google Shape;484;p66"/>
            <p:cNvGrpSpPr/>
            <p:nvPr/>
          </p:nvGrpSpPr>
          <p:grpSpPr>
            <a:xfrm>
              <a:off x="1418251" y="2515852"/>
              <a:ext cx="4294695" cy="3398837"/>
              <a:chOff x="1430901" y="2478062"/>
              <a:chExt cx="3904269" cy="3398837"/>
            </a:xfrm>
          </p:grpSpPr>
          <p:pic>
            <p:nvPicPr>
              <p:cNvPr id="485" name="Google Shape;485;p66" descr="7"/>
              <p:cNvPicPr preferRelativeResize="0"/>
              <p:nvPr/>
            </p:nvPicPr>
            <p:blipFill rotWithShape="1">
              <a:blip r:embed="rId3">
                <a:alphaModFix/>
              </a:blip>
              <a:srcRect r="56213"/>
              <a:stretch/>
            </p:blipFill>
            <p:spPr>
              <a:xfrm>
                <a:off x="1430901" y="2478062"/>
                <a:ext cx="3904269" cy="3398837"/>
              </a:xfrm>
              <a:prstGeom prst="rect">
                <a:avLst/>
              </a:prstGeom>
              <a:noFill/>
              <a:ln>
                <a:noFill/>
              </a:ln>
            </p:spPr>
          </p:pic>
          <p:sp>
            <p:nvSpPr>
              <p:cNvPr id="486" name="Google Shape;486;p66"/>
              <p:cNvSpPr txBox="1"/>
              <p:nvPr/>
            </p:nvSpPr>
            <p:spPr>
              <a:xfrm>
                <a:off x="3427707" y="4102151"/>
                <a:ext cx="1806300" cy="739200"/>
              </a:xfrm>
              <a:prstGeom prst="rect">
                <a:avLst/>
              </a:prstGeom>
              <a:solidFill>
                <a:srgbClr val="B5D6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32323"/>
                    </a:solidFill>
                    <a:latin typeface="Arial"/>
                    <a:ea typeface="Arial"/>
                    <a:cs typeface="Arial"/>
                    <a:sym typeface="Arial"/>
                  </a:rPr>
                  <a:t>	</a:t>
                </a:r>
                <a:r>
                  <a:rPr lang="en-US" sz="1400" b="1" i="0" u="none" strike="noStrike" cap="none">
                    <a:solidFill>
                      <a:srgbClr val="232323"/>
                    </a:solidFill>
                    <a:latin typeface="Arial"/>
                    <a:ea typeface="Arial"/>
                    <a:cs typeface="Arial"/>
                    <a:sym typeface="Arial"/>
                  </a:rPr>
                  <a:t>          AUC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32323"/>
                    </a:solidFill>
                    <a:latin typeface="Arial"/>
                    <a:ea typeface="Arial"/>
                    <a:cs typeface="Arial"/>
                    <a:sym typeface="Arial"/>
                  </a:rPr>
                  <a:t>NT-proBNP        0.918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32323"/>
                    </a:solidFill>
                    <a:latin typeface="Arial"/>
                    <a:ea typeface="Arial"/>
                    <a:cs typeface="Arial"/>
                    <a:sym typeface="Arial"/>
                  </a:rPr>
                  <a:t>BNP	         0.930</a:t>
                </a:r>
                <a:endParaRPr sz="1400" b="0" i="0" u="none" strike="noStrike" cap="none">
                  <a:solidFill>
                    <a:srgbClr val="000000"/>
                  </a:solidFill>
                  <a:latin typeface="Arial"/>
                  <a:ea typeface="Arial"/>
                  <a:cs typeface="Arial"/>
                  <a:sym typeface="Arial"/>
                </a:endParaRPr>
              </a:p>
            </p:txBody>
          </p:sp>
          <p:cxnSp>
            <p:nvCxnSpPr>
              <p:cNvPr id="487" name="Google Shape;487;p66"/>
              <p:cNvCxnSpPr/>
              <p:nvPr/>
            </p:nvCxnSpPr>
            <p:spPr>
              <a:xfrm rot="10800000">
                <a:off x="2396063" y="3316387"/>
                <a:ext cx="576300" cy="720600"/>
              </a:xfrm>
              <a:prstGeom prst="straightConnector1">
                <a:avLst/>
              </a:prstGeom>
              <a:noFill/>
              <a:ln w="12700" cap="flat" cmpd="sng">
                <a:solidFill>
                  <a:srgbClr val="003399"/>
                </a:solidFill>
                <a:prstDash val="solid"/>
                <a:round/>
                <a:headEnd type="none" w="sm" len="sm"/>
                <a:tailEnd type="triangle" w="med" len="med"/>
              </a:ln>
            </p:spPr>
          </p:cxnSp>
          <p:sp>
            <p:nvSpPr>
              <p:cNvPr id="488" name="Google Shape;488;p66"/>
              <p:cNvSpPr txBox="1"/>
              <p:nvPr/>
            </p:nvSpPr>
            <p:spPr>
              <a:xfrm>
                <a:off x="4072501" y="3316262"/>
                <a:ext cx="1079400" cy="3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P=.650</a:t>
                </a:r>
                <a:endParaRPr sz="1400" b="0" i="0" u="none" strike="noStrike" cap="none">
                  <a:solidFill>
                    <a:srgbClr val="000000"/>
                  </a:solidFill>
                  <a:latin typeface="Arial"/>
                  <a:ea typeface="Arial"/>
                  <a:cs typeface="Arial"/>
                  <a:sym typeface="Arial"/>
                </a:endParaRPr>
              </a:p>
            </p:txBody>
          </p:sp>
        </p:grpSp>
      </p:grpSp>
      <p:grpSp>
        <p:nvGrpSpPr>
          <p:cNvPr id="489" name="Google Shape;489;p66"/>
          <p:cNvGrpSpPr/>
          <p:nvPr/>
        </p:nvGrpSpPr>
        <p:grpSpPr>
          <a:xfrm>
            <a:off x="6358736" y="2355741"/>
            <a:ext cx="4647600" cy="3781500"/>
            <a:chOff x="6188778" y="2262753"/>
            <a:chExt cx="4647600" cy="3781500"/>
          </a:xfrm>
        </p:grpSpPr>
        <p:sp>
          <p:nvSpPr>
            <p:cNvPr id="490" name="Google Shape;490;p66"/>
            <p:cNvSpPr/>
            <p:nvPr/>
          </p:nvSpPr>
          <p:spPr>
            <a:xfrm>
              <a:off x="6188778" y="2262753"/>
              <a:ext cx="4647600" cy="3781500"/>
            </a:xfrm>
            <a:prstGeom prst="rect">
              <a:avLst/>
            </a:prstGeom>
            <a:solidFill>
              <a:schemeClr val="lt1"/>
            </a:solidFill>
            <a:ln>
              <a:noFill/>
            </a:ln>
            <a:effectLst>
              <a:outerShdw blurRad="292100" dist="139700" dir="2700000" algn="ctr"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91" name="Google Shape;491;p66"/>
            <p:cNvGrpSpPr/>
            <p:nvPr/>
          </p:nvGrpSpPr>
          <p:grpSpPr>
            <a:xfrm>
              <a:off x="6257132" y="2515852"/>
              <a:ext cx="4510710" cy="3398837"/>
              <a:chOff x="6245819" y="2475481"/>
              <a:chExt cx="4510710" cy="3398837"/>
            </a:xfrm>
          </p:grpSpPr>
          <p:pic>
            <p:nvPicPr>
              <p:cNvPr id="492" name="Google Shape;492;p66" descr="7"/>
              <p:cNvPicPr preferRelativeResize="0"/>
              <p:nvPr/>
            </p:nvPicPr>
            <p:blipFill rotWithShape="1">
              <a:blip r:embed="rId3">
                <a:alphaModFix/>
              </a:blip>
              <a:srcRect l="55416"/>
              <a:stretch/>
            </p:blipFill>
            <p:spPr>
              <a:xfrm>
                <a:off x="6245819" y="2475481"/>
                <a:ext cx="3975505" cy="3398837"/>
              </a:xfrm>
              <a:prstGeom prst="rect">
                <a:avLst/>
              </a:prstGeom>
              <a:noFill/>
              <a:ln>
                <a:noFill/>
              </a:ln>
            </p:spPr>
          </p:pic>
          <p:sp>
            <p:nvSpPr>
              <p:cNvPr id="493" name="Google Shape;493;p66"/>
              <p:cNvSpPr txBox="1"/>
              <p:nvPr/>
            </p:nvSpPr>
            <p:spPr>
              <a:xfrm>
                <a:off x="8706477" y="4230336"/>
                <a:ext cx="1941300" cy="675000"/>
              </a:xfrm>
              <a:prstGeom prst="rect">
                <a:avLst/>
              </a:prstGeom>
              <a:solidFill>
                <a:srgbClr val="B5D6F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2323"/>
                    </a:solidFill>
                    <a:latin typeface="Arial"/>
                    <a:ea typeface="Arial"/>
                    <a:cs typeface="Arial"/>
                    <a:sym typeface="Arial"/>
                  </a:rPr>
                  <a:t>	</a:t>
                </a:r>
                <a:r>
                  <a:rPr lang="en-US" sz="1400" b="1" i="0" u="none" strike="noStrike" cap="none">
                    <a:solidFill>
                      <a:srgbClr val="232323"/>
                    </a:solidFill>
                    <a:latin typeface="Arial"/>
                    <a:ea typeface="Arial"/>
                    <a:cs typeface="Arial"/>
                    <a:sym typeface="Arial"/>
                  </a:rPr>
                  <a:t>       AUC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32323"/>
                    </a:solidFill>
                    <a:latin typeface="Arial"/>
                    <a:ea typeface="Arial"/>
                    <a:cs typeface="Arial"/>
                    <a:sym typeface="Arial"/>
                  </a:rPr>
                  <a:t>NT-proBNP      0.839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32323"/>
                    </a:solidFill>
                    <a:latin typeface="Arial"/>
                    <a:ea typeface="Arial"/>
                    <a:cs typeface="Arial"/>
                    <a:sym typeface="Arial"/>
                  </a:rPr>
                  <a:t>BNP	      0.735</a:t>
                </a:r>
                <a:endParaRPr sz="1400" b="0" i="0" u="none" strike="noStrike" cap="none">
                  <a:solidFill>
                    <a:srgbClr val="000000"/>
                  </a:solidFill>
                  <a:latin typeface="Arial"/>
                  <a:ea typeface="Arial"/>
                  <a:cs typeface="Arial"/>
                  <a:sym typeface="Arial"/>
                </a:endParaRPr>
              </a:p>
            </p:txBody>
          </p:sp>
          <p:cxnSp>
            <p:nvCxnSpPr>
              <p:cNvPr id="494" name="Google Shape;494;p66"/>
              <p:cNvCxnSpPr/>
              <p:nvPr/>
            </p:nvCxnSpPr>
            <p:spPr>
              <a:xfrm rot="10800000">
                <a:off x="7756154" y="3486741"/>
                <a:ext cx="863700" cy="792300"/>
              </a:xfrm>
              <a:prstGeom prst="straightConnector1">
                <a:avLst/>
              </a:prstGeom>
              <a:noFill/>
              <a:ln w="12700" cap="flat" cmpd="sng">
                <a:solidFill>
                  <a:srgbClr val="003399"/>
                </a:solidFill>
                <a:prstDash val="solid"/>
                <a:round/>
                <a:headEnd type="none" w="sm" len="sm"/>
                <a:tailEnd type="triangle" w="med" len="med"/>
              </a:ln>
            </p:spPr>
          </p:cxnSp>
          <p:sp>
            <p:nvSpPr>
              <p:cNvPr id="495" name="Google Shape;495;p66"/>
              <p:cNvSpPr txBox="1"/>
              <p:nvPr/>
            </p:nvSpPr>
            <p:spPr>
              <a:xfrm>
                <a:off x="9677129" y="3513866"/>
                <a:ext cx="1079400" cy="3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P=.009</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67"/>
          <p:cNvPicPr preferRelativeResize="0"/>
          <p:nvPr/>
        </p:nvPicPr>
        <p:blipFill rotWithShape="1">
          <a:blip r:embed="rId3">
            <a:alphaModFix/>
          </a:blip>
          <a:srcRect r="9321"/>
          <a:stretch/>
        </p:blipFill>
        <p:spPr>
          <a:xfrm>
            <a:off x="1345175" y="774288"/>
            <a:ext cx="9501651" cy="5309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8"/>
          <p:cNvSpPr txBox="1">
            <a:spLocks noGrp="1"/>
          </p:cNvSpPr>
          <p:nvPr>
            <p:ph type="title"/>
          </p:nvPr>
        </p:nvSpPr>
        <p:spPr>
          <a:xfrm>
            <a:off x="511174" y="461018"/>
            <a:ext cx="10385400" cy="4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ICON- Emergency Dept Diagnosis of Acute Heart Failure</a:t>
            </a:r>
            <a:endParaRPr/>
          </a:p>
        </p:txBody>
      </p:sp>
      <p:sp>
        <p:nvSpPr>
          <p:cNvPr id="507" name="Google Shape;507;p68"/>
          <p:cNvSpPr txBox="1">
            <a:spLocks noGrp="1"/>
          </p:cNvSpPr>
          <p:nvPr>
            <p:ph type="body" idx="1"/>
          </p:nvPr>
        </p:nvSpPr>
        <p:spPr>
          <a:xfrm>
            <a:off x="511174" y="877995"/>
            <a:ext cx="10385400" cy="86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60"/>
              <a:buNone/>
            </a:pPr>
            <a:r>
              <a:rPr lang="en-US"/>
              <a:t>Use of Natriuretic Peptides enhance clinical judgment</a:t>
            </a:r>
            <a:endParaRPr/>
          </a:p>
        </p:txBody>
      </p:sp>
      <p:sp>
        <p:nvSpPr>
          <p:cNvPr id="508" name="Google Shape;508;p68"/>
          <p:cNvSpPr txBox="1"/>
          <p:nvPr/>
        </p:nvSpPr>
        <p:spPr>
          <a:xfrm>
            <a:off x="1847968" y="6419061"/>
            <a:ext cx="3285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Januzzi et al.  </a:t>
            </a:r>
            <a:r>
              <a:rPr lang="en-US" sz="800" b="0" i="1" u="none" strike="noStrike" cap="none">
                <a:solidFill>
                  <a:srgbClr val="FFFFFF"/>
                </a:solidFill>
                <a:latin typeface="Arial"/>
                <a:ea typeface="Arial"/>
                <a:cs typeface="Arial"/>
                <a:sym typeface="Arial"/>
              </a:rPr>
              <a:t>Am. Journal Cardiology </a:t>
            </a:r>
            <a:r>
              <a:rPr lang="en-US" sz="800" b="0" i="0" u="none" strike="noStrike" cap="none">
                <a:solidFill>
                  <a:srgbClr val="FFFFFF"/>
                </a:solidFill>
                <a:latin typeface="Arial"/>
                <a:ea typeface="Arial"/>
                <a:cs typeface="Arial"/>
                <a:sym typeface="Arial"/>
              </a:rPr>
              <a:t>2005;95:948-954</a:t>
            </a:r>
            <a:r>
              <a:rPr lang="en-US" sz="800" b="0" i="0" u="none" strike="noStrike" cap="none">
                <a:solidFill>
                  <a:srgbClr val="767676"/>
                </a:solidFill>
                <a:latin typeface="Arial"/>
                <a:ea typeface="Arial"/>
                <a:cs typeface="Arial"/>
                <a:sym typeface="Arial"/>
              </a:rPr>
              <a:t>.</a:t>
            </a:r>
            <a:endParaRPr sz="800" b="0" i="0" u="none" strike="noStrike" cap="none">
              <a:solidFill>
                <a:srgbClr val="767676"/>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800"/>
              <a:buFont typeface="Arial"/>
              <a:buNone/>
            </a:pPr>
            <a:r>
              <a:rPr lang="en-US" sz="800" b="0" i="0" u="none" strike="noStrike" cap="none">
                <a:solidFill>
                  <a:schemeClr val="lt1"/>
                </a:solidFill>
                <a:latin typeface="Arial"/>
                <a:ea typeface="Arial"/>
                <a:cs typeface="Arial"/>
                <a:sym typeface="Arial"/>
              </a:rPr>
              <a:t>Maisel, A. et al. </a:t>
            </a:r>
            <a:r>
              <a:rPr lang="en-US" sz="800" b="0" i="1" u="none" strike="noStrike" cap="none">
                <a:solidFill>
                  <a:schemeClr val="lt1"/>
                </a:solidFill>
                <a:latin typeface="Arial"/>
                <a:ea typeface="Arial"/>
                <a:cs typeface="Arial"/>
                <a:sym typeface="Arial"/>
              </a:rPr>
              <a:t>Circulation</a:t>
            </a:r>
            <a:r>
              <a:rPr lang="en-US" sz="800" b="0" i="0" u="none" strike="noStrike" cap="none">
                <a:solidFill>
                  <a:schemeClr val="lt1"/>
                </a:solidFill>
                <a:latin typeface="Arial"/>
                <a:ea typeface="Arial"/>
                <a:cs typeface="Arial"/>
                <a:sym typeface="Arial"/>
              </a:rPr>
              <a:t> 2002;106:416-422</a:t>
            </a:r>
            <a:r>
              <a:rPr lang="en-US" sz="800" b="0" i="0" u="none" strike="noStrike" cap="none">
                <a:solidFill>
                  <a:srgbClr val="767676"/>
                </a:solidFill>
                <a:latin typeface="Arial"/>
                <a:ea typeface="Arial"/>
                <a:cs typeface="Arial"/>
                <a:sym typeface="Arial"/>
              </a:rPr>
              <a:t>.</a:t>
            </a:r>
            <a:endParaRPr sz="800" b="0" i="0" u="none" strike="noStrike" cap="none">
              <a:solidFill>
                <a:srgbClr val="767676"/>
              </a:solidFill>
              <a:latin typeface="Arial"/>
              <a:ea typeface="Arial"/>
              <a:cs typeface="Arial"/>
              <a:sym typeface="Arial"/>
            </a:endParaRPr>
          </a:p>
        </p:txBody>
      </p:sp>
      <p:grpSp>
        <p:nvGrpSpPr>
          <p:cNvPr id="509" name="Google Shape;509;p68"/>
          <p:cNvGrpSpPr/>
          <p:nvPr/>
        </p:nvGrpSpPr>
        <p:grpSpPr>
          <a:xfrm>
            <a:off x="904005" y="1637725"/>
            <a:ext cx="10275014" cy="4391024"/>
            <a:chOff x="827087" y="1660728"/>
            <a:chExt cx="10275014" cy="4391024"/>
          </a:xfrm>
        </p:grpSpPr>
        <p:sp>
          <p:nvSpPr>
            <p:cNvPr id="510" name="Google Shape;510;p68"/>
            <p:cNvSpPr/>
            <p:nvPr/>
          </p:nvSpPr>
          <p:spPr>
            <a:xfrm>
              <a:off x="827087" y="4839001"/>
              <a:ext cx="5193900" cy="98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D2D2D"/>
                </a:buClr>
                <a:buSzPts val="1050"/>
                <a:buFont typeface="Arial"/>
                <a:buNone/>
              </a:pPr>
              <a:r>
                <a:rPr lang="en-US" sz="1050" b="0" i="0" u="none" strike="noStrike" cap="none">
                  <a:solidFill>
                    <a:srgbClr val="2D2D2D"/>
                  </a:solidFill>
                  <a:latin typeface="Arial"/>
                  <a:ea typeface="Arial"/>
                  <a:cs typeface="Arial"/>
                  <a:sym typeface="Arial"/>
                </a:rPr>
                <a:t>Receiver-operating characteristic curve comparison of NT-proBNP versus clinician-estimated likelihood for the emergency department diagnosis of acute CHF. Results of NT-proBNP testing were superior to those of clinical judgment, with significantly greater area under the curve (0.94 vs 0.90, p = 0.006). The area under the curve from NT-proBNP testing plus clinical judgment (0.96) was superior to each diagnostic modality alone. </a:t>
              </a:r>
              <a:endParaRPr sz="1400" b="0" i="0" u="none" strike="noStrike" cap="none">
                <a:solidFill>
                  <a:srgbClr val="000000"/>
                </a:solidFill>
                <a:latin typeface="Arial"/>
                <a:ea typeface="Arial"/>
                <a:cs typeface="Arial"/>
                <a:sym typeface="Arial"/>
              </a:endParaRPr>
            </a:p>
          </p:txBody>
        </p:sp>
        <p:sp>
          <p:nvSpPr>
            <p:cNvPr id="511" name="Google Shape;511;p68"/>
            <p:cNvSpPr txBox="1"/>
            <p:nvPr/>
          </p:nvSpPr>
          <p:spPr>
            <a:xfrm>
              <a:off x="8451557" y="1660728"/>
              <a:ext cx="8859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6CC"/>
                </a:buClr>
                <a:buSzPts val="1800"/>
                <a:buFont typeface="Arial"/>
                <a:buNone/>
              </a:pPr>
              <a:r>
                <a:rPr lang="en-US" sz="1800" b="1" i="0" u="none" strike="noStrike" cap="none">
                  <a:solidFill>
                    <a:srgbClr val="0066CC"/>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grpSp>
          <p:nvGrpSpPr>
            <p:cNvPr id="512" name="Google Shape;512;p68"/>
            <p:cNvGrpSpPr/>
            <p:nvPr/>
          </p:nvGrpSpPr>
          <p:grpSpPr>
            <a:xfrm>
              <a:off x="1231989" y="1660728"/>
              <a:ext cx="4344817" cy="3083996"/>
              <a:chOff x="1231989" y="1660728"/>
              <a:chExt cx="4344817" cy="3083996"/>
            </a:xfrm>
          </p:grpSpPr>
          <p:pic>
            <p:nvPicPr>
              <p:cNvPr id="513" name="Google Shape;513;p68"/>
              <p:cNvPicPr preferRelativeResize="0"/>
              <p:nvPr/>
            </p:nvPicPr>
            <p:blipFill rotWithShape="1">
              <a:blip r:embed="rId3">
                <a:alphaModFix/>
              </a:blip>
              <a:srcRect/>
              <a:stretch/>
            </p:blipFill>
            <p:spPr>
              <a:xfrm>
                <a:off x="1799399" y="2059637"/>
                <a:ext cx="2401618" cy="2197762"/>
              </a:xfrm>
              <a:prstGeom prst="rect">
                <a:avLst/>
              </a:prstGeom>
              <a:noFill/>
              <a:ln>
                <a:noFill/>
              </a:ln>
            </p:spPr>
          </p:pic>
          <p:sp>
            <p:nvSpPr>
              <p:cNvPr id="514" name="Google Shape;514;p68"/>
              <p:cNvSpPr txBox="1"/>
              <p:nvPr/>
            </p:nvSpPr>
            <p:spPr>
              <a:xfrm>
                <a:off x="2564805" y="1660728"/>
                <a:ext cx="18828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6CC"/>
                  </a:buClr>
                  <a:buSzPts val="1800"/>
                  <a:buFont typeface="Arial"/>
                  <a:buNone/>
                </a:pPr>
                <a:r>
                  <a:rPr lang="en-US" sz="1800" b="1" i="0" u="none" strike="noStrike" cap="none">
                    <a:solidFill>
                      <a:srgbClr val="0066CC"/>
                    </a:solidFill>
                    <a:latin typeface="Arial"/>
                    <a:ea typeface="Arial"/>
                    <a:cs typeface="Arial"/>
                    <a:sym typeface="Arial"/>
                  </a:rPr>
                  <a:t>NT-proBNP</a:t>
                </a:r>
                <a:endParaRPr sz="1800" b="1" i="0" u="none" strike="noStrike" cap="none">
                  <a:solidFill>
                    <a:srgbClr val="0066CC"/>
                  </a:solidFill>
                  <a:latin typeface="Arial"/>
                  <a:ea typeface="Arial"/>
                  <a:cs typeface="Arial"/>
                  <a:sym typeface="Arial"/>
                </a:endParaRPr>
              </a:p>
            </p:txBody>
          </p:sp>
          <p:sp>
            <p:nvSpPr>
              <p:cNvPr id="515" name="Google Shape;515;p68"/>
              <p:cNvSpPr txBox="1"/>
              <p:nvPr/>
            </p:nvSpPr>
            <p:spPr>
              <a:xfrm rot="-5400000">
                <a:off x="176889" y="3034929"/>
                <a:ext cx="2387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D2D2D"/>
                  </a:buClr>
                  <a:buSzPts val="1200"/>
                  <a:buFont typeface="Arial"/>
                  <a:buNone/>
                </a:pPr>
                <a:r>
                  <a:rPr lang="en-US" sz="1200" b="1" i="0" u="none" strike="noStrike" cap="none">
                    <a:solidFill>
                      <a:srgbClr val="2D2D2D"/>
                    </a:solidFill>
                    <a:latin typeface="Arial"/>
                    <a:ea typeface="Arial"/>
                    <a:cs typeface="Arial"/>
                    <a:sym typeface="Arial"/>
                  </a:rPr>
                  <a:t>Sensitivity (True Positives)</a:t>
                </a:r>
                <a:endParaRPr sz="1400" b="0" i="0" u="none" strike="noStrike" cap="none">
                  <a:solidFill>
                    <a:srgbClr val="000000"/>
                  </a:solidFill>
                  <a:latin typeface="Arial"/>
                  <a:ea typeface="Arial"/>
                  <a:cs typeface="Arial"/>
                  <a:sym typeface="Arial"/>
                </a:endParaRPr>
              </a:p>
            </p:txBody>
          </p:sp>
          <p:sp>
            <p:nvSpPr>
              <p:cNvPr id="516" name="Google Shape;516;p68"/>
              <p:cNvSpPr txBox="1"/>
              <p:nvPr/>
            </p:nvSpPr>
            <p:spPr>
              <a:xfrm>
                <a:off x="1887308" y="4467824"/>
                <a:ext cx="2743200" cy="2769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D2D2D"/>
                  </a:buClr>
                  <a:buSzPts val="1200"/>
                  <a:buFont typeface="Arial"/>
                  <a:buNone/>
                </a:pPr>
                <a:r>
                  <a:rPr lang="en-US" sz="1200" b="1" i="0" u="none" strike="noStrike" cap="none">
                    <a:solidFill>
                      <a:srgbClr val="2D2D2D"/>
                    </a:solidFill>
                    <a:latin typeface="Arial"/>
                    <a:ea typeface="Arial"/>
                    <a:cs typeface="Arial"/>
                    <a:sym typeface="Arial"/>
                  </a:rPr>
                  <a:t>1-Specificity (False Positives)</a:t>
                </a:r>
                <a:endParaRPr sz="1400" b="0" i="0" u="none" strike="noStrike" cap="none">
                  <a:solidFill>
                    <a:srgbClr val="000000"/>
                  </a:solidFill>
                  <a:latin typeface="Arial"/>
                  <a:ea typeface="Arial"/>
                  <a:cs typeface="Arial"/>
                  <a:sym typeface="Arial"/>
                </a:endParaRPr>
              </a:p>
            </p:txBody>
          </p:sp>
          <p:sp>
            <p:nvSpPr>
              <p:cNvPr id="517" name="Google Shape;517;p68"/>
              <p:cNvSpPr/>
              <p:nvPr/>
            </p:nvSpPr>
            <p:spPr>
              <a:xfrm>
                <a:off x="2681206" y="3069772"/>
                <a:ext cx="2895600" cy="9396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2D2D2D"/>
                  </a:buClr>
                  <a:buSzPts val="1300"/>
                  <a:buFont typeface="Arial"/>
                  <a:buNone/>
                </a:pPr>
                <a:r>
                  <a:rPr lang="en-US" sz="1300" b="0" i="0" u="sng" strike="noStrike" cap="none">
                    <a:solidFill>
                      <a:srgbClr val="2D2D2D"/>
                    </a:solidFill>
                    <a:latin typeface="Arial"/>
                    <a:ea typeface="Arial"/>
                    <a:cs typeface="Arial"/>
                    <a:sym typeface="Arial"/>
                  </a:rPr>
                  <a:t>Modality</a:t>
                </a:r>
                <a:r>
                  <a:rPr lang="en-US" sz="1300" b="0" i="0" u="none" strike="noStrike" cap="none">
                    <a:solidFill>
                      <a:srgbClr val="2D2D2D"/>
                    </a:solidFill>
                    <a:latin typeface="Arial"/>
                    <a:ea typeface="Arial"/>
                    <a:cs typeface="Arial"/>
                    <a:sym typeface="Arial"/>
                  </a:rPr>
                  <a:t>	</a:t>
                </a:r>
                <a:r>
                  <a:rPr lang="en-US" sz="1300" b="0" i="0" u="sng" strike="noStrike" cap="none">
                    <a:solidFill>
                      <a:srgbClr val="2D2D2D"/>
                    </a:solidFill>
                    <a:latin typeface="Arial"/>
                    <a:ea typeface="Arial"/>
                    <a:cs typeface="Arial"/>
                    <a:sym typeface="Arial"/>
                  </a:rPr>
                  <a:t>Area under the curve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2D2D2D"/>
                  </a:buClr>
                  <a:buSzPts val="1300"/>
                  <a:buFont typeface="Arial"/>
                  <a:buNone/>
                </a:pPr>
                <a:r>
                  <a:rPr lang="en-US" sz="1300" b="0" i="0" u="none" strike="noStrike" cap="none">
                    <a:solidFill>
                      <a:srgbClr val="2D2D2D"/>
                    </a:solidFill>
                    <a:latin typeface="Arial"/>
                    <a:ea typeface="Arial"/>
                    <a:cs typeface="Arial"/>
                    <a:sym typeface="Arial"/>
                  </a:rPr>
                  <a:t>Combined	0.96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D2D2D"/>
                  </a:buClr>
                  <a:buSzPts val="1300"/>
                  <a:buFont typeface="Arial"/>
                  <a:buNone/>
                </a:pPr>
                <a:r>
                  <a:rPr lang="en-US" sz="1300" b="0" i="0" u="none" strike="noStrike" cap="none">
                    <a:solidFill>
                      <a:srgbClr val="2D2D2D"/>
                    </a:solidFill>
                    <a:latin typeface="Arial"/>
                    <a:ea typeface="Arial"/>
                    <a:cs typeface="Arial"/>
                    <a:sym typeface="Arial"/>
                  </a:rPr>
                  <a:t>NT-proBNP	0.94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D2D2D"/>
                  </a:buClr>
                  <a:buSzPts val="1300"/>
                  <a:buFont typeface="Arial"/>
                  <a:buNone/>
                </a:pPr>
                <a:r>
                  <a:rPr lang="en-US" sz="1300" b="0" i="0" u="none" strike="noStrike" cap="none">
                    <a:solidFill>
                      <a:srgbClr val="2D2D2D"/>
                    </a:solidFill>
                    <a:latin typeface="Arial"/>
                    <a:ea typeface="Arial"/>
                    <a:cs typeface="Arial"/>
                    <a:sym typeface="Arial"/>
                  </a:rPr>
                  <a:t>Critical Judgment	0.90 </a:t>
                </a:r>
                <a:endParaRPr sz="1400" b="0" i="0" u="none" strike="noStrike" cap="none">
                  <a:solidFill>
                    <a:srgbClr val="000000"/>
                  </a:solidFill>
                  <a:latin typeface="Arial"/>
                  <a:ea typeface="Arial"/>
                  <a:cs typeface="Arial"/>
                  <a:sym typeface="Arial"/>
                </a:endParaRPr>
              </a:p>
            </p:txBody>
          </p:sp>
          <p:grpSp>
            <p:nvGrpSpPr>
              <p:cNvPr id="518" name="Google Shape;518;p68"/>
              <p:cNvGrpSpPr/>
              <p:nvPr/>
            </p:nvGrpSpPr>
            <p:grpSpPr>
              <a:xfrm>
                <a:off x="1232017" y="2049498"/>
                <a:ext cx="553095" cy="2246067"/>
                <a:chOff x="-2835153" y="208273"/>
                <a:chExt cx="945300" cy="3450180"/>
              </a:xfrm>
            </p:grpSpPr>
            <p:sp>
              <p:nvSpPr>
                <p:cNvPr id="519" name="Google Shape;519;p68"/>
                <p:cNvSpPr txBox="1"/>
                <p:nvPr/>
              </p:nvSpPr>
              <p:spPr>
                <a:xfrm>
                  <a:off x="-2835153" y="209228"/>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520" name="Google Shape;520;p68"/>
                <p:cNvSpPr txBox="1"/>
                <p:nvPr/>
              </p:nvSpPr>
              <p:spPr>
                <a:xfrm>
                  <a:off x="-2835153" y="515930"/>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0.9</a:t>
                  </a:r>
                  <a:endParaRPr sz="1400" b="0" i="0" u="none" strike="noStrike" cap="none">
                    <a:solidFill>
                      <a:srgbClr val="000000"/>
                    </a:solidFill>
                    <a:latin typeface="Arial"/>
                    <a:ea typeface="Arial"/>
                    <a:cs typeface="Arial"/>
                    <a:sym typeface="Arial"/>
                  </a:endParaRPr>
                </a:p>
              </p:txBody>
            </p:sp>
            <p:sp>
              <p:nvSpPr>
                <p:cNvPr id="521" name="Google Shape;521;p68"/>
                <p:cNvSpPr txBox="1"/>
                <p:nvPr/>
              </p:nvSpPr>
              <p:spPr>
                <a:xfrm>
                  <a:off x="-2835153" y="822632"/>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0.8</a:t>
                  </a:r>
                  <a:endParaRPr sz="1400" b="0" i="0" u="none" strike="noStrike" cap="none">
                    <a:solidFill>
                      <a:srgbClr val="000000"/>
                    </a:solidFill>
                    <a:latin typeface="Arial"/>
                    <a:ea typeface="Arial"/>
                    <a:cs typeface="Arial"/>
                    <a:sym typeface="Arial"/>
                  </a:endParaRPr>
                </a:p>
              </p:txBody>
            </p:sp>
            <p:sp>
              <p:nvSpPr>
                <p:cNvPr id="522" name="Google Shape;522;p68"/>
                <p:cNvSpPr txBox="1"/>
                <p:nvPr/>
              </p:nvSpPr>
              <p:spPr>
                <a:xfrm>
                  <a:off x="-2835153" y="1129334"/>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0.7</a:t>
                  </a:r>
                  <a:endParaRPr sz="1400" b="0" i="0" u="none" strike="noStrike" cap="none">
                    <a:solidFill>
                      <a:srgbClr val="000000"/>
                    </a:solidFill>
                    <a:latin typeface="Arial"/>
                    <a:ea typeface="Arial"/>
                    <a:cs typeface="Arial"/>
                    <a:sym typeface="Arial"/>
                  </a:endParaRPr>
                </a:p>
              </p:txBody>
            </p:sp>
            <p:sp>
              <p:nvSpPr>
                <p:cNvPr id="523" name="Google Shape;523;p68"/>
                <p:cNvSpPr txBox="1"/>
                <p:nvPr/>
              </p:nvSpPr>
              <p:spPr>
                <a:xfrm>
                  <a:off x="-2835153" y="1436036"/>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0.6</a:t>
                  </a:r>
                  <a:endParaRPr sz="1400" b="0" i="0" u="none" strike="noStrike" cap="none">
                    <a:solidFill>
                      <a:srgbClr val="000000"/>
                    </a:solidFill>
                    <a:latin typeface="Arial"/>
                    <a:ea typeface="Arial"/>
                    <a:cs typeface="Arial"/>
                    <a:sym typeface="Arial"/>
                  </a:endParaRPr>
                </a:p>
              </p:txBody>
            </p:sp>
            <p:sp>
              <p:nvSpPr>
                <p:cNvPr id="524" name="Google Shape;524;p68"/>
                <p:cNvSpPr txBox="1"/>
                <p:nvPr/>
              </p:nvSpPr>
              <p:spPr>
                <a:xfrm>
                  <a:off x="-2835153" y="1742738"/>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sp>
              <p:nvSpPr>
                <p:cNvPr id="525" name="Google Shape;525;p68"/>
                <p:cNvSpPr txBox="1"/>
                <p:nvPr/>
              </p:nvSpPr>
              <p:spPr>
                <a:xfrm>
                  <a:off x="-2835153" y="2049440"/>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526" name="Google Shape;526;p68"/>
                <p:cNvSpPr txBox="1"/>
                <p:nvPr/>
              </p:nvSpPr>
              <p:spPr>
                <a:xfrm>
                  <a:off x="-2835153" y="2356142"/>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527" name="Google Shape;527;p68"/>
                <p:cNvSpPr txBox="1"/>
                <p:nvPr/>
              </p:nvSpPr>
              <p:spPr>
                <a:xfrm>
                  <a:off x="-2835153" y="2662844"/>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528" name="Google Shape;528;p68"/>
                <p:cNvSpPr txBox="1"/>
                <p:nvPr/>
              </p:nvSpPr>
              <p:spPr>
                <a:xfrm>
                  <a:off x="-2835153" y="2969546"/>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529" name="Google Shape;529;p68"/>
                <p:cNvSpPr txBox="1"/>
                <p:nvPr/>
              </p:nvSpPr>
              <p:spPr>
                <a:xfrm>
                  <a:off x="-2835153" y="3276253"/>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sp>
              <p:nvSpPr>
                <p:cNvPr id="530" name="Google Shape;530;p68"/>
                <p:cNvSpPr txBox="1"/>
                <p:nvPr/>
              </p:nvSpPr>
              <p:spPr>
                <a:xfrm>
                  <a:off x="-2835153" y="208273"/>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grpSp>
          <p:grpSp>
            <p:nvGrpSpPr>
              <p:cNvPr id="531" name="Google Shape;531;p68"/>
              <p:cNvGrpSpPr/>
              <p:nvPr/>
            </p:nvGrpSpPr>
            <p:grpSpPr>
              <a:xfrm>
                <a:off x="1608064" y="4233174"/>
                <a:ext cx="2839582" cy="249000"/>
                <a:chOff x="1608064" y="4233174"/>
                <a:chExt cx="2839582" cy="249000"/>
              </a:xfrm>
            </p:grpSpPr>
            <p:sp>
              <p:nvSpPr>
                <p:cNvPr id="532" name="Google Shape;532;p68"/>
                <p:cNvSpPr txBox="1"/>
                <p:nvPr/>
              </p:nvSpPr>
              <p:spPr>
                <a:xfrm>
                  <a:off x="2984075" y="4233174"/>
                  <a:ext cx="5532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0.6</a:t>
                  </a:r>
                  <a:endParaRPr sz="1400" b="0" i="0" u="none" strike="noStrike" cap="none">
                    <a:solidFill>
                      <a:srgbClr val="000000"/>
                    </a:solidFill>
                    <a:latin typeface="Arial"/>
                    <a:ea typeface="Arial"/>
                    <a:cs typeface="Arial"/>
                    <a:sym typeface="Arial"/>
                  </a:endParaRPr>
                </a:p>
              </p:txBody>
            </p:sp>
            <p:sp>
              <p:nvSpPr>
                <p:cNvPr id="533" name="Google Shape;533;p68"/>
                <p:cNvSpPr txBox="1"/>
                <p:nvPr/>
              </p:nvSpPr>
              <p:spPr>
                <a:xfrm>
                  <a:off x="2528345" y="4233174"/>
                  <a:ext cx="5532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534" name="Google Shape;534;p68"/>
                <p:cNvSpPr txBox="1"/>
                <p:nvPr/>
              </p:nvSpPr>
              <p:spPr>
                <a:xfrm>
                  <a:off x="2063794" y="4233174"/>
                  <a:ext cx="5532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535" name="Google Shape;535;p68"/>
                <p:cNvSpPr txBox="1"/>
                <p:nvPr/>
              </p:nvSpPr>
              <p:spPr>
                <a:xfrm>
                  <a:off x="1608064" y="4233174"/>
                  <a:ext cx="5532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sp>
              <p:nvSpPr>
                <p:cNvPr id="536" name="Google Shape;536;p68"/>
                <p:cNvSpPr txBox="1"/>
                <p:nvPr/>
              </p:nvSpPr>
              <p:spPr>
                <a:xfrm>
                  <a:off x="3441365" y="4233174"/>
                  <a:ext cx="5532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0.8</a:t>
                  </a:r>
                  <a:endParaRPr sz="1400" b="0" i="0" u="none" strike="noStrike" cap="none">
                    <a:solidFill>
                      <a:srgbClr val="000000"/>
                    </a:solidFill>
                    <a:latin typeface="Arial"/>
                    <a:ea typeface="Arial"/>
                    <a:cs typeface="Arial"/>
                    <a:sym typeface="Arial"/>
                  </a:endParaRPr>
                </a:p>
              </p:txBody>
            </p:sp>
            <p:sp>
              <p:nvSpPr>
                <p:cNvPr id="537" name="Google Shape;537;p68"/>
                <p:cNvSpPr txBox="1"/>
                <p:nvPr/>
              </p:nvSpPr>
              <p:spPr>
                <a:xfrm>
                  <a:off x="3894446" y="4233174"/>
                  <a:ext cx="5532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400"/>
                    <a:buFont typeface="Arial"/>
                    <a:buNone/>
                  </a:pPr>
                  <a:r>
                    <a:rPr lang="en-US" sz="1400" b="0" i="0" u="none" strike="noStrike" cap="none">
                      <a:solidFill>
                        <a:srgbClr val="2D2D2D"/>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grpSp>
          <p:nvGrpSpPr>
            <p:cNvPr id="538" name="Google Shape;538;p68"/>
            <p:cNvGrpSpPr/>
            <p:nvPr/>
          </p:nvGrpSpPr>
          <p:grpSpPr>
            <a:xfrm>
              <a:off x="6942064" y="1946400"/>
              <a:ext cx="4160037" cy="4105352"/>
              <a:chOff x="6942063" y="1946400"/>
              <a:chExt cx="4160037" cy="4105352"/>
            </a:xfrm>
          </p:grpSpPr>
          <p:sp>
            <p:nvSpPr>
              <p:cNvPr id="539" name="Google Shape;539;p68"/>
              <p:cNvSpPr/>
              <p:nvPr/>
            </p:nvSpPr>
            <p:spPr>
              <a:xfrm>
                <a:off x="7010400" y="5502452"/>
                <a:ext cx="4091700" cy="54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D2D2D"/>
                  </a:buClr>
                  <a:buSzPts val="1100"/>
                  <a:buFont typeface="Arial"/>
                  <a:buNone/>
                </a:pPr>
                <a:r>
                  <a:rPr lang="en-US" sz="1100" b="0" i="0" u="none" strike="noStrike" cap="none">
                    <a:solidFill>
                      <a:srgbClr val="2D2D2D"/>
                    </a:solidFill>
                    <a:latin typeface="Arial"/>
                    <a:ea typeface="Arial"/>
                    <a:cs typeface="Arial"/>
                    <a:sym typeface="Arial"/>
                  </a:rPr>
                  <a:t>ROC curves for estimated clinical probability and BNP (</a:t>
                </a:r>
                <a:r>
                  <a:rPr lang="en-US" sz="1100" b="0" i="1" u="none" strike="noStrike" cap="none">
                    <a:solidFill>
                      <a:srgbClr val="2D2D2D"/>
                    </a:solidFill>
                    <a:latin typeface="Arial"/>
                    <a:ea typeface="Arial"/>
                    <a:cs typeface="Arial"/>
                    <a:sym typeface="Arial"/>
                  </a:rPr>
                  <a:t>P</a:t>
                </a:r>
                <a:r>
                  <a:rPr lang="en-US" sz="1100" b="0" i="0" u="none" strike="noStrike" cap="none">
                    <a:solidFill>
                      <a:srgbClr val="2D2D2D"/>
                    </a:solidFill>
                    <a:latin typeface="Arial"/>
                    <a:ea typeface="Arial"/>
                    <a:cs typeface="Arial"/>
                    <a:sym typeface="Arial"/>
                  </a:rPr>
                  <a:t> &lt;0.001 for all pairwise comparisons of area under ROC curve.)</a:t>
                </a:r>
                <a:endParaRPr sz="1400" b="0" i="0" u="none" strike="noStrike" cap="none">
                  <a:solidFill>
                    <a:srgbClr val="000000"/>
                  </a:solidFill>
                  <a:latin typeface="Arial"/>
                  <a:ea typeface="Arial"/>
                  <a:cs typeface="Arial"/>
                  <a:sym typeface="Arial"/>
                </a:endParaRPr>
              </a:p>
            </p:txBody>
          </p:sp>
          <p:sp>
            <p:nvSpPr>
              <p:cNvPr id="540" name="Google Shape;540;p68"/>
              <p:cNvSpPr txBox="1"/>
              <p:nvPr/>
            </p:nvSpPr>
            <p:spPr>
              <a:xfrm rot="-5400000">
                <a:off x="6356613" y="3406914"/>
                <a:ext cx="1447800" cy="2769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D2D2D"/>
                  </a:buClr>
                  <a:buSzPts val="1200"/>
                  <a:buFont typeface="Arial"/>
                  <a:buNone/>
                </a:pPr>
                <a:r>
                  <a:rPr lang="en-US" sz="1200" b="1" i="0" u="none" strike="noStrike" cap="none">
                    <a:solidFill>
                      <a:srgbClr val="2D2D2D"/>
                    </a:solidFill>
                    <a:latin typeface="Arial"/>
                    <a:ea typeface="Arial"/>
                    <a:cs typeface="Arial"/>
                    <a:sym typeface="Arial"/>
                  </a:rPr>
                  <a:t>Sensitivity </a:t>
                </a:r>
                <a:endParaRPr sz="1400" b="0" i="0" u="none" strike="noStrike" cap="none">
                  <a:solidFill>
                    <a:srgbClr val="000000"/>
                  </a:solidFill>
                  <a:latin typeface="Arial"/>
                  <a:ea typeface="Arial"/>
                  <a:cs typeface="Arial"/>
                  <a:sym typeface="Arial"/>
                </a:endParaRPr>
              </a:p>
            </p:txBody>
          </p:sp>
          <p:sp>
            <p:nvSpPr>
              <p:cNvPr id="541" name="Google Shape;541;p68"/>
              <p:cNvSpPr txBox="1"/>
              <p:nvPr/>
            </p:nvSpPr>
            <p:spPr>
              <a:xfrm>
                <a:off x="8239912" y="5242154"/>
                <a:ext cx="1447800" cy="2769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D2D2D"/>
                  </a:buClr>
                  <a:buSzPts val="1200"/>
                  <a:buFont typeface="Arial"/>
                  <a:buNone/>
                </a:pPr>
                <a:r>
                  <a:rPr lang="en-US" sz="1200" b="1" i="0" u="none" strike="noStrike" cap="none">
                    <a:solidFill>
                      <a:srgbClr val="2D2D2D"/>
                    </a:solidFill>
                    <a:latin typeface="Arial"/>
                    <a:ea typeface="Arial"/>
                    <a:cs typeface="Arial"/>
                    <a:sym typeface="Arial"/>
                  </a:rPr>
                  <a:t>1-Specificity </a:t>
                </a:r>
                <a:endParaRPr sz="1400" b="0" i="0" u="none" strike="noStrike" cap="none">
                  <a:solidFill>
                    <a:srgbClr val="000000"/>
                  </a:solidFill>
                  <a:latin typeface="Arial"/>
                  <a:ea typeface="Arial"/>
                  <a:cs typeface="Arial"/>
                  <a:sym typeface="Arial"/>
                </a:endParaRPr>
              </a:p>
            </p:txBody>
          </p:sp>
          <p:pic>
            <p:nvPicPr>
              <p:cNvPr id="542" name="Google Shape;542;p68"/>
              <p:cNvPicPr preferRelativeResize="0"/>
              <p:nvPr/>
            </p:nvPicPr>
            <p:blipFill rotWithShape="1">
              <a:blip r:embed="rId4">
                <a:alphaModFix/>
              </a:blip>
              <a:srcRect/>
              <a:stretch/>
            </p:blipFill>
            <p:spPr>
              <a:xfrm>
                <a:off x="7459269" y="2059637"/>
                <a:ext cx="3032800" cy="3006315"/>
              </a:xfrm>
              <a:prstGeom prst="rect">
                <a:avLst/>
              </a:prstGeom>
              <a:noFill/>
              <a:ln>
                <a:noFill/>
              </a:ln>
            </p:spPr>
          </p:pic>
          <p:grpSp>
            <p:nvGrpSpPr>
              <p:cNvPr id="543" name="Google Shape;543;p68"/>
              <p:cNvGrpSpPr/>
              <p:nvPr/>
            </p:nvGrpSpPr>
            <p:grpSpPr>
              <a:xfrm>
                <a:off x="7130058" y="1946400"/>
                <a:ext cx="321402" cy="3227440"/>
                <a:chOff x="-2835153" y="209228"/>
                <a:chExt cx="945300" cy="3449225"/>
              </a:xfrm>
            </p:grpSpPr>
            <p:sp>
              <p:nvSpPr>
                <p:cNvPr id="544" name="Google Shape;544;p68"/>
                <p:cNvSpPr txBox="1"/>
                <p:nvPr/>
              </p:nvSpPr>
              <p:spPr>
                <a:xfrm>
                  <a:off x="-2835153" y="209228"/>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545" name="Google Shape;545;p68"/>
                <p:cNvSpPr txBox="1"/>
                <p:nvPr/>
              </p:nvSpPr>
              <p:spPr>
                <a:xfrm>
                  <a:off x="-2835153" y="515930"/>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0.9</a:t>
                  </a:r>
                  <a:endParaRPr sz="1400" b="0" i="0" u="none" strike="noStrike" cap="none">
                    <a:solidFill>
                      <a:srgbClr val="000000"/>
                    </a:solidFill>
                    <a:latin typeface="Arial"/>
                    <a:ea typeface="Arial"/>
                    <a:cs typeface="Arial"/>
                    <a:sym typeface="Arial"/>
                  </a:endParaRPr>
                </a:p>
              </p:txBody>
            </p:sp>
            <p:sp>
              <p:nvSpPr>
                <p:cNvPr id="546" name="Google Shape;546;p68"/>
                <p:cNvSpPr txBox="1"/>
                <p:nvPr/>
              </p:nvSpPr>
              <p:spPr>
                <a:xfrm>
                  <a:off x="-2835153" y="822632"/>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0.8</a:t>
                  </a:r>
                  <a:endParaRPr sz="1400" b="0" i="0" u="none" strike="noStrike" cap="none">
                    <a:solidFill>
                      <a:srgbClr val="000000"/>
                    </a:solidFill>
                    <a:latin typeface="Arial"/>
                    <a:ea typeface="Arial"/>
                    <a:cs typeface="Arial"/>
                    <a:sym typeface="Arial"/>
                  </a:endParaRPr>
                </a:p>
              </p:txBody>
            </p:sp>
            <p:sp>
              <p:nvSpPr>
                <p:cNvPr id="547" name="Google Shape;547;p68"/>
                <p:cNvSpPr txBox="1"/>
                <p:nvPr/>
              </p:nvSpPr>
              <p:spPr>
                <a:xfrm>
                  <a:off x="-2835153" y="1129334"/>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0.7</a:t>
                  </a:r>
                  <a:endParaRPr sz="1400" b="0" i="0" u="none" strike="noStrike" cap="none">
                    <a:solidFill>
                      <a:srgbClr val="000000"/>
                    </a:solidFill>
                    <a:latin typeface="Arial"/>
                    <a:ea typeface="Arial"/>
                    <a:cs typeface="Arial"/>
                    <a:sym typeface="Arial"/>
                  </a:endParaRPr>
                </a:p>
              </p:txBody>
            </p:sp>
            <p:sp>
              <p:nvSpPr>
                <p:cNvPr id="548" name="Google Shape;548;p68"/>
                <p:cNvSpPr txBox="1"/>
                <p:nvPr/>
              </p:nvSpPr>
              <p:spPr>
                <a:xfrm>
                  <a:off x="-2835153" y="1436036"/>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0.6</a:t>
                  </a:r>
                  <a:endParaRPr sz="1400" b="0" i="0" u="none" strike="noStrike" cap="none">
                    <a:solidFill>
                      <a:srgbClr val="000000"/>
                    </a:solidFill>
                    <a:latin typeface="Arial"/>
                    <a:ea typeface="Arial"/>
                    <a:cs typeface="Arial"/>
                    <a:sym typeface="Arial"/>
                  </a:endParaRPr>
                </a:p>
              </p:txBody>
            </p:sp>
            <p:sp>
              <p:nvSpPr>
                <p:cNvPr id="549" name="Google Shape;549;p68"/>
                <p:cNvSpPr txBox="1"/>
                <p:nvPr/>
              </p:nvSpPr>
              <p:spPr>
                <a:xfrm>
                  <a:off x="-2835153" y="1742738"/>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sp>
              <p:nvSpPr>
                <p:cNvPr id="550" name="Google Shape;550;p68"/>
                <p:cNvSpPr txBox="1"/>
                <p:nvPr/>
              </p:nvSpPr>
              <p:spPr>
                <a:xfrm>
                  <a:off x="-2835153" y="2049440"/>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551" name="Google Shape;551;p68"/>
                <p:cNvSpPr txBox="1"/>
                <p:nvPr/>
              </p:nvSpPr>
              <p:spPr>
                <a:xfrm>
                  <a:off x="-2835153" y="2356142"/>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552" name="Google Shape;552;p68"/>
                <p:cNvSpPr txBox="1"/>
                <p:nvPr/>
              </p:nvSpPr>
              <p:spPr>
                <a:xfrm>
                  <a:off x="-2835153" y="2662844"/>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553" name="Google Shape;553;p68"/>
                <p:cNvSpPr txBox="1"/>
                <p:nvPr/>
              </p:nvSpPr>
              <p:spPr>
                <a:xfrm>
                  <a:off x="-2835153" y="2969546"/>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554" name="Google Shape;554;p68"/>
                <p:cNvSpPr txBox="1"/>
                <p:nvPr/>
              </p:nvSpPr>
              <p:spPr>
                <a:xfrm>
                  <a:off x="-2835153" y="3276253"/>
                  <a:ext cx="945300" cy="382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0.0</a:t>
                  </a:r>
                  <a:endParaRPr sz="1400" b="0" i="0" u="none" strike="noStrike" cap="none">
                    <a:solidFill>
                      <a:srgbClr val="000000"/>
                    </a:solidFill>
                    <a:latin typeface="Arial"/>
                    <a:ea typeface="Arial"/>
                    <a:cs typeface="Arial"/>
                    <a:sym typeface="Arial"/>
                  </a:endParaRPr>
                </a:p>
              </p:txBody>
            </p:sp>
          </p:grpSp>
          <p:grpSp>
            <p:nvGrpSpPr>
              <p:cNvPr id="555" name="Google Shape;555;p68"/>
              <p:cNvGrpSpPr/>
              <p:nvPr/>
            </p:nvGrpSpPr>
            <p:grpSpPr>
              <a:xfrm>
                <a:off x="7326473" y="5007084"/>
                <a:ext cx="3274619" cy="249000"/>
                <a:chOff x="7677897" y="1287793"/>
                <a:chExt cx="3274619" cy="249000"/>
              </a:xfrm>
            </p:grpSpPr>
            <p:sp>
              <p:nvSpPr>
                <p:cNvPr id="556" name="Google Shape;556;p68"/>
                <p:cNvSpPr txBox="1"/>
                <p:nvPr/>
              </p:nvSpPr>
              <p:spPr>
                <a:xfrm>
                  <a:off x="9131457"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sp>
              <p:nvSpPr>
                <p:cNvPr id="557" name="Google Shape;557;p68"/>
                <p:cNvSpPr txBox="1"/>
                <p:nvPr/>
              </p:nvSpPr>
              <p:spPr>
                <a:xfrm>
                  <a:off x="8550033"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558" name="Google Shape;558;p68"/>
                <p:cNvSpPr txBox="1"/>
                <p:nvPr/>
              </p:nvSpPr>
              <p:spPr>
                <a:xfrm>
                  <a:off x="7968609"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559" name="Google Shape;559;p68"/>
                <p:cNvSpPr txBox="1"/>
                <p:nvPr/>
              </p:nvSpPr>
              <p:spPr>
                <a:xfrm>
                  <a:off x="7677897"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0.0</a:t>
                  </a:r>
                  <a:endParaRPr sz="1400" b="0" i="0" u="none" strike="noStrike" cap="none">
                    <a:solidFill>
                      <a:srgbClr val="000000"/>
                    </a:solidFill>
                    <a:latin typeface="Arial"/>
                    <a:ea typeface="Arial"/>
                    <a:cs typeface="Arial"/>
                    <a:sym typeface="Arial"/>
                  </a:endParaRPr>
                </a:p>
              </p:txBody>
            </p:sp>
            <p:sp>
              <p:nvSpPr>
                <p:cNvPr id="560" name="Google Shape;560;p68"/>
                <p:cNvSpPr txBox="1"/>
                <p:nvPr/>
              </p:nvSpPr>
              <p:spPr>
                <a:xfrm>
                  <a:off x="9712881"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0.7</a:t>
                  </a:r>
                  <a:endParaRPr sz="1400" b="0" i="0" u="none" strike="noStrike" cap="none">
                    <a:solidFill>
                      <a:srgbClr val="000000"/>
                    </a:solidFill>
                    <a:latin typeface="Arial"/>
                    <a:ea typeface="Arial"/>
                    <a:cs typeface="Arial"/>
                    <a:sym typeface="Arial"/>
                  </a:endParaRPr>
                </a:p>
              </p:txBody>
            </p:sp>
            <p:sp>
              <p:nvSpPr>
                <p:cNvPr id="561" name="Google Shape;561;p68"/>
                <p:cNvSpPr txBox="1"/>
                <p:nvPr/>
              </p:nvSpPr>
              <p:spPr>
                <a:xfrm>
                  <a:off x="10294305"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0.9</a:t>
                  </a:r>
                  <a:endParaRPr sz="1400" b="0" i="0" u="none" strike="noStrike" cap="none">
                    <a:solidFill>
                      <a:srgbClr val="000000"/>
                    </a:solidFill>
                    <a:latin typeface="Arial"/>
                    <a:ea typeface="Arial"/>
                    <a:cs typeface="Arial"/>
                    <a:sym typeface="Arial"/>
                  </a:endParaRPr>
                </a:p>
              </p:txBody>
            </p:sp>
            <p:sp>
              <p:nvSpPr>
                <p:cNvPr id="562" name="Google Shape;562;p68"/>
                <p:cNvSpPr txBox="1"/>
                <p:nvPr/>
              </p:nvSpPr>
              <p:spPr>
                <a:xfrm>
                  <a:off x="9422169"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0.6</a:t>
                  </a:r>
                  <a:endParaRPr sz="1400" b="0" i="0" u="none" strike="noStrike" cap="none">
                    <a:solidFill>
                      <a:srgbClr val="000000"/>
                    </a:solidFill>
                    <a:latin typeface="Arial"/>
                    <a:ea typeface="Arial"/>
                    <a:cs typeface="Arial"/>
                    <a:sym typeface="Arial"/>
                  </a:endParaRPr>
                </a:p>
              </p:txBody>
            </p:sp>
            <p:sp>
              <p:nvSpPr>
                <p:cNvPr id="563" name="Google Shape;563;p68"/>
                <p:cNvSpPr txBox="1"/>
                <p:nvPr/>
              </p:nvSpPr>
              <p:spPr>
                <a:xfrm>
                  <a:off x="8840745"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564" name="Google Shape;564;p68"/>
                <p:cNvSpPr txBox="1"/>
                <p:nvPr/>
              </p:nvSpPr>
              <p:spPr>
                <a:xfrm>
                  <a:off x="8259321"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565" name="Google Shape;565;p68"/>
                <p:cNvSpPr txBox="1"/>
                <p:nvPr/>
              </p:nvSpPr>
              <p:spPr>
                <a:xfrm>
                  <a:off x="10003593"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0.8</a:t>
                  </a:r>
                  <a:endParaRPr sz="1400" b="0" i="0" u="none" strike="noStrike" cap="none">
                    <a:solidFill>
                      <a:srgbClr val="000000"/>
                    </a:solidFill>
                    <a:latin typeface="Arial"/>
                    <a:ea typeface="Arial"/>
                    <a:cs typeface="Arial"/>
                    <a:sym typeface="Arial"/>
                  </a:endParaRPr>
                </a:p>
              </p:txBody>
            </p:sp>
            <p:sp>
              <p:nvSpPr>
                <p:cNvPr id="566" name="Google Shape;566;p68"/>
                <p:cNvSpPr txBox="1"/>
                <p:nvPr/>
              </p:nvSpPr>
              <p:spPr>
                <a:xfrm>
                  <a:off x="10585016" y="1287793"/>
                  <a:ext cx="367500" cy="24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D2D2D"/>
                    </a:buClr>
                    <a:buSzPts val="1200"/>
                    <a:buFont typeface="Arial"/>
                    <a:buNone/>
                  </a:pPr>
                  <a:r>
                    <a:rPr lang="en-US" sz="1200" b="0" i="0" u="none" strike="noStrike" cap="none">
                      <a:solidFill>
                        <a:srgbClr val="2D2D2D"/>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grpSp>
          <p:sp>
            <p:nvSpPr>
              <p:cNvPr id="567" name="Google Shape;567;p68"/>
              <p:cNvSpPr/>
              <p:nvPr/>
            </p:nvSpPr>
            <p:spPr>
              <a:xfrm>
                <a:off x="8392211" y="3285897"/>
                <a:ext cx="1713000" cy="723000"/>
              </a:xfrm>
              <a:prstGeom prst="rect">
                <a:avLst/>
              </a:prstGeom>
              <a:solidFill>
                <a:schemeClr val="lt1"/>
              </a:solidFill>
              <a:ln>
                <a:noFill/>
              </a:ln>
            </p:spPr>
            <p:txBody>
              <a:bodyPr spcFirstLastPara="1" wrap="square" lIns="45700" tIns="45700" rIns="0" bIns="45700" anchor="t" anchorCtr="0">
                <a:noAutofit/>
              </a:bodyPr>
              <a:lstStyle/>
              <a:p>
                <a:pPr marL="0" marR="0" lvl="0" indent="0" algn="l" rtl="0">
                  <a:lnSpc>
                    <a:spcPct val="100000"/>
                  </a:lnSpc>
                  <a:spcBef>
                    <a:spcPts val="0"/>
                  </a:spcBef>
                  <a:spcAft>
                    <a:spcPts val="0"/>
                  </a:spcAft>
                  <a:buClr>
                    <a:srgbClr val="2D2D2D"/>
                  </a:buClr>
                  <a:buSzPts val="1050"/>
                  <a:buFont typeface="Arial"/>
                  <a:buNone/>
                </a:pPr>
                <a:r>
                  <a:rPr lang="en-US" sz="1050" b="0" i="0" u="sng" strike="noStrike" cap="none">
                    <a:solidFill>
                      <a:srgbClr val="2D2D2D"/>
                    </a:solidFill>
                    <a:latin typeface="Arial"/>
                    <a:ea typeface="Arial"/>
                    <a:cs typeface="Arial"/>
                    <a:sym typeface="Arial"/>
                  </a:rPr>
                  <a:t>Area Under ROC Curve </a:t>
                </a:r>
                <a:br>
                  <a:rPr lang="en-US" sz="1050" b="0" i="0" u="none" strike="noStrike" cap="none">
                    <a:solidFill>
                      <a:srgbClr val="2D2D2D"/>
                    </a:solidFill>
                    <a:latin typeface="Arial"/>
                    <a:ea typeface="Arial"/>
                    <a:cs typeface="Arial"/>
                    <a:sym typeface="Arial"/>
                  </a:rPr>
                </a:br>
                <a:r>
                  <a:rPr lang="en-US" sz="1050" b="0" i="0" u="none" strike="noStrike" cap="none">
                    <a:solidFill>
                      <a:srgbClr val="2D2D2D"/>
                    </a:solidFill>
                    <a:latin typeface="Arial"/>
                    <a:ea typeface="Arial"/>
                    <a:cs typeface="Arial"/>
                    <a:sym typeface="Arial"/>
                  </a:rPr>
                  <a:t>0.86 (0.84-0.88) Probability </a:t>
                </a:r>
                <a:br>
                  <a:rPr lang="en-US" sz="1050" b="0" i="0" u="none" strike="noStrike" cap="none">
                    <a:solidFill>
                      <a:srgbClr val="2D2D2D"/>
                    </a:solidFill>
                    <a:latin typeface="Arial"/>
                    <a:ea typeface="Arial"/>
                    <a:cs typeface="Arial"/>
                    <a:sym typeface="Arial"/>
                  </a:rPr>
                </a:br>
                <a:r>
                  <a:rPr lang="en-US" sz="1050" b="0" i="0" u="none" strike="noStrike" cap="none">
                    <a:solidFill>
                      <a:srgbClr val="2D2D2D"/>
                    </a:solidFill>
                    <a:latin typeface="Arial"/>
                    <a:ea typeface="Arial"/>
                    <a:cs typeface="Arial"/>
                    <a:sym typeface="Arial"/>
                  </a:rPr>
                  <a:t>0.90 (0.88-0.91) BNP </a:t>
                </a:r>
                <a:br>
                  <a:rPr lang="en-US" sz="1050" b="0" i="0" u="none" strike="noStrike" cap="none">
                    <a:solidFill>
                      <a:srgbClr val="2D2D2D"/>
                    </a:solidFill>
                    <a:latin typeface="Arial"/>
                    <a:ea typeface="Arial"/>
                    <a:cs typeface="Arial"/>
                    <a:sym typeface="Arial"/>
                  </a:rPr>
                </a:br>
                <a:r>
                  <a:rPr lang="en-US" sz="1050" b="0" i="0" u="none" strike="noStrike" cap="none">
                    <a:solidFill>
                      <a:srgbClr val="2D2D2D"/>
                    </a:solidFill>
                    <a:latin typeface="Arial"/>
                    <a:ea typeface="Arial"/>
                    <a:cs typeface="Arial"/>
                    <a:sym typeface="Arial"/>
                  </a:rPr>
                  <a:t>0.93 (0.92-0.94) Combined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1050"/>
                  <a:buFont typeface="Arial"/>
                  <a:buNone/>
                </a:pPr>
                <a:endParaRPr sz="1050" b="0" i="0" u="sng" strike="noStrike" cap="none">
                  <a:solidFill>
                    <a:srgbClr val="2D2D2D"/>
                  </a:solidFill>
                  <a:latin typeface="Arial"/>
                  <a:ea typeface="Arial"/>
                  <a:cs typeface="Arial"/>
                  <a:sym typeface="Arial"/>
                </a:endParaRPr>
              </a:p>
            </p:txBody>
          </p:sp>
          <p:sp>
            <p:nvSpPr>
              <p:cNvPr id="568" name="Google Shape;568;p68"/>
              <p:cNvSpPr/>
              <p:nvPr/>
            </p:nvSpPr>
            <p:spPr>
              <a:xfrm>
                <a:off x="7540664" y="2163787"/>
                <a:ext cx="609600" cy="16170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D2D2D"/>
                  </a:buClr>
                  <a:buSzPts val="1050"/>
                  <a:buFont typeface="Arial"/>
                  <a:buNone/>
                </a:pPr>
                <a:r>
                  <a:rPr lang="en-US" sz="1050" b="0" i="0" u="none" strike="noStrike" cap="none">
                    <a:solidFill>
                      <a:srgbClr val="2D2D2D"/>
                    </a:solidFill>
                    <a:latin typeface="Arial"/>
                    <a:ea typeface="Arial"/>
                    <a:cs typeface="Arial"/>
                    <a:sym typeface="Arial"/>
                  </a:rPr>
                  <a:t>Combined</a:t>
                </a:r>
                <a:endParaRPr sz="1400" b="0" i="0" u="none" strike="noStrike" cap="none">
                  <a:solidFill>
                    <a:srgbClr val="000000"/>
                  </a:solidFill>
                  <a:latin typeface="Arial"/>
                  <a:ea typeface="Arial"/>
                  <a:cs typeface="Arial"/>
                  <a:sym typeface="Arial"/>
                </a:endParaRPr>
              </a:p>
            </p:txBody>
          </p:sp>
          <p:sp>
            <p:nvSpPr>
              <p:cNvPr id="569" name="Google Shape;569;p68"/>
              <p:cNvSpPr/>
              <p:nvPr/>
            </p:nvSpPr>
            <p:spPr>
              <a:xfrm>
                <a:off x="8239912" y="2726902"/>
                <a:ext cx="885900" cy="16170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D2D2D"/>
                  </a:buClr>
                  <a:buSzPts val="1050"/>
                  <a:buFont typeface="Arial"/>
                  <a:buNone/>
                </a:pPr>
                <a:r>
                  <a:rPr lang="en-US" sz="1050" b="0" i="0" u="none" strike="noStrike" cap="none">
                    <a:solidFill>
                      <a:srgbClr val="2D2D2D"/>
                    </a:solidFill>
                    <a:latin typeface="Arial"/>
                    <a:ea typeface="Arial"/>
                    <a:cs typeface="Arial"/>
                    <a:sym typeface="Arial"/>
                  </a:rPr>
                  <a:t>E.D. Probability</a:t>
                </a:r>
                <a:endParaRPr sz="1400" b="0" i="0" u="none" strike="noStrike" cap="none">
                  <a:solidFill>
                    <a:srgbClr val="000000"/>
                  </a:solidFill>
                  <a:latin typeface="Arial"/>
                  <a:ea typeface="Arial"/>
                  <a:cs typeface="Arial"/>
                  <a:sym typeface="Arial"/>
                </a:endParaRPr>
              </a:p>
            </p:txBody>
          </p:sp>
          <p:sp>
            <p:nvSpPr>
              <p:cNvPr id="570" name="Google Shape;570;p68"/>
              <p:cNvSpPr/>
              <p:nvPr/>
            </p:nvSpPr>
            <p:spPr>
              <a:xfrm>
                <a:off x="8347208" y="2360975"/>
                <a:ext cx="311660" cy="132309"/>
              </a:xfrm>
              <a:custGeom>
                <a:avLst/>
                <a:gdLst/>
                <a:ahLst/>
                <a:cxnLst/>
                <a:rect l="l" t="t" r="r" b="b"/>
                <a:pathLst>
                  <a:path w="311660" h="132309" extrusionOk="0">
                    <a:moveTo>
                      <a:pt x="311660" y="11761"/>
                    </a:moveTo>
                    <a:lnTo>
                      <a:pt x="282258" y="97026"/>
                    </a:lnTo>
                    <a:lnTo>
                      <a:pt x="164651" y="132309"/>
                    </a:lnTo>
                    <a:lnTo>
                      <a:pt x="11760" y="126428"/>
                    </a:lnTo>
                    <a:lnTo>
                      <a:pt x="0" y="52923"/>
                    </a:lnTo>
                    <a:lnTo>
                      <a:pt x="8820" y="17641"/>
                    </a:lnTo>
                    <a:lnTo>
                      <a:pt x="79385" y="0"/>
                    </a:lnTo>
                    <a:lnTo>
                      <a:pt x="311660" y="11761"/>
                    </a:lnTo>
                    <a:close/>
                  </a:path>
                </a:pathLst>
              </a:custGeom>
              <a:solidFill>
                <a:schemeClr val="lt1"/>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2D2D2D"/>
                  </a:solidFill>
                  <a:latin typeface="Arial"/>
                  <a:ea typeface="Arial"/>
                  <a:cs typeface="Arial"/>
                  <a:sym typeface="Arial"/>
                </a:endParaRPr>
              </a:p>
            </p:txBody>
          </p:sp>
          <p:sp>
            <p:nvSpPr>
              <p:cNvPr id="571" name="Google Shape;571;p68"/>
              <p:cNvSpPr/>
              <p:nvPr/>
            </p:nvSpPr>
            <p:spPr>
              <a:xfrm>
                <a:off x="8350424" y="2357478"/>
                <a:ext cx="277800" cy="161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D2D2D"/>
                  </a:buClr>
                  <a:buSzPts val="1050"/>
                  <a:buFont typeface="Arial"/>
                  <a:buNone/>
                </a:pPr>
                <a:r>
                  <a:rPr lang="en-US" sz="1050" b="0" i="0" u="none" strike="noStrike" cap="none">
                    <a:solidFill>
                      <a:srgbClr val="2D2D2D"/>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9"/>
          <p:cNvSpPr txBox="1"/>
          <p:nvPr/>
        </p:nvSpPr>
        <p:spPr>
          <a:xfrm>
            <a:off x="2438400" y="2880762"/>
            <a:ext cx="7601100" cy="20523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282828"/>
              </a:buClr>
              <a:buSzPts val="4000"/>
              <a:buFont typeface="Arial"/>
              <a:buNone/>
            </a:pPr>
            <a:endParaRPr sz="4000" b="0" i="0" u="none" strike="noStrike" cap="none">
              <a:solidFill>
                <a:srgbClr val="FFFF00"/>
              </a:solidFill>
              <a:latin typeface="Tahoma"/>
              <a:ea typeface="Tahoma"/>
              <a:cs typeface="Tahoma"/>
              <a:sym typeface="Tahoma"/>
            </a:endParaRPr>
          </a:p>
        </p:txBody>
      </p:sp>
      <p:sp>
        <p:nvSpPr>
          <p:cNvPr id="578" name="Google Shape;578;p69"/>
          <p:cNvSpPr txBox="1">
            <a:spLocks noGrp="1"/>
          </p:cNvSpPr>
          <p:nvPr>
            <p:ph type="title"/>
          </p:nvPr>
        </p:nvSpPr>
        <p:spPr>
          <a:xfrm>
            <a:off x="6591156" y="3444867"/>
            <a:ext cx="4925400" cy="1899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400"/>
              <a:buFont typeface="Arial"/>
              <a:buNone/>
            </a:pPr>
            <a:r>
              <a:rPr lang="en-US"/>
              <a:t>ENTRESTO™ and Natriuretic Peptide Cardiac Biomarkers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0"/>
          <p:cNvSpPr/>
          <p:nvPr/>
        </p:nvSpPr>
        <p:spPr>
          <a:xfrm>
            <a:off x="6431978" y="2065866"/>
            <a:ext cx="4686000" cy="3985200"/>
          </a:xfrm>
          <a:prstGeom prst="rect">
            <a:avLst/>
          </a:prstGeom>
          <a:no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2D2D2D"/>
              </a:solidFill>
              <a:latin typeface="Arial"/>
              <a:ea typeface="Arial"/>
              <a:cs typeface="Arial"/>
              <a:sym typeface="Arial"/>
            </a:endParaRPr>
          </a:p>
        </p:txBody>
      </p:sp>
      <p:sp>
        <p:nvSpPr>
          <p:cNvPr id="585" name="Google Shape;585;p70"/>
          <p:cNvSpPr/>
          <p:nvPr/>
        </p:nvSpPr>
        <p:spPr>
          <a:xfrm>
            <a:off x="947650" y="2065867"/>
            <a:ext cx="4686000" cy="3404100"/>
          </a:xfrm>
          <a:prstGeom prst="rect">
            <a:avLst/>
          </a:prstGeom>
          <a:no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2D2D2D"/>
              </a:solidFill>
              <a:latin typeface="Arial"/>
              <a:ea typeface="Arial"/>
              <a:cs typeface="Arial"/>
              <a:sym typeface="Arial"/>
            </a:endParaRPr>
          </a:p>
        </p:txBody>
      </p:sp>
      <p:sp>
        <p:nvSpPr>
          <p:cNvPr id="586" name="Google Shape;586;p70"/>
          <p:cNvSpPr txBox="1">
            <a:spLocks noGrp="1"/>
          </p:cNvSpPr>
          <p:nvPr>
            <p:ph type="title"/>
          </p:nvPr>
        </p:nvSpPr>
        <p:spPr>
          <a:xfrm>
            <a:off x="517770" y="452441"/>
            <a:ext cx="10074000" cy="6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ENTRESTO Mechanism of Action</a:t>
            </a:r>
            <a:endParaRPr/>
          </a:p>
        </p:txBody>
      </p:sp>
      <p:sp>
        <p:nvSpPr>
          <p:cNvPr id="587" name="Google Shape;587;p70"/>
          <p:cNvSpPr txBox="1"/>
          <p:nvPr/>
        </p:nvSpPr>
        <p:spPr>
          <a:xfrm>
            <a:off x="7508624" y="2264475"/>
            <a:ext cx="933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Arial"/>
              <a:buNone/>
            </a:pPr>
            <a:r>
              <a:rPr lang="en-US" sz="1400" b="1" i="0" u="none" strike="noStrike" cap="none">
                <a:solidFill>
                  <a:srgbClr val="C00000"/>
                </a:solidFill>
                <a:latin typeface="Arial"/>
                <a:ea typeface="Arial"/>
                <a:cs typeface="Arial"/>
                <a:sym typeface="Arial"/>
              </a:rPr>
              <a:t>proBNP</a:t>
            </a:r>
            <a:endParaRPr sz="1400" b="0" i="0" u="none" strike="noStrike" cap="none">
              <a:solidFill>
                <a:srgbClr val="000000"/>
              </a:solidFill>
              <a:latin typeface="Arial"/>
              <a:ea typeface="Arial"/>
              <a:cs typeface="Arial"/>
              <a:sym typeface="Arial"/>
            </a:endParaRPr>
          </a:p>
        </p:txBody>
      </p:sp>
      <p:grpSp>
        <p:nvGrpSpPr>
          <p:cNvPr id="588" name="Google Shape;588;p70"/>
          <p:cNvGrpSpPr/>
          <p:nvPr/>
        </p:nvGrpSpPr>
        <p:grpSpPr>
          <a:xfrm>
            <a:off x="8069719" y="3124105"/>
            <a:ext cx="1537864" cy="359648"/>
            <a:chOff x="7994277" y="2882660"/>
            <a:chExt cx="1392867" cy="567000"/>
          </a:xfrm>
        </p:grpSpPr>
        <p:cxnSp>
          <p:nvCxnSpPr>
            <p:cNvPr id="589" name="Google Shape;589;p70"/>
            <p:cNvCxnSpPr/>
            <p:nvPr/>
          </p:nvCxnSpPr>
          <p:spPr>
            <a:xfrm flipH="1">
              <a:off x="7994277" y="2887149"/>
              <a:ext cx="602100" cy="556500"/>
            </a:xfrm>
            <a:prstGeom prst="straightConnector1">
              <a:avLst/>
            </a:prstGeom>
            <a:solidFill>
              <a:schemeClr val="accent1"/>
            </a:solidFill>
            <a:ln w="28575" cap="flat" cmpd="sng">
              <a:solidFill>
                <a:schemeClr val="dk2"/>
              </a:solidFill>
              <a:prstDash val="solid"/>
              <a:round/>
              <a:headEnd type="none" w="sm" len="sm"/>
              <a:tailEnd type="stealth" w="med" len="med"/>
            </a:ln>
          </p:spPr>
        </p:cxnSp>
        <p:cxnSp>
          <p:nvCxnSpPr>
            <p:cNvPr id="590" name="Google Shape;590;p70"/>
            <p:cNvCxnSpPr/>
            <p:nvPr/>
          </p:nvCxnSpPr>
          <p:spPr>
            <a:xfrm>
              <a:off x="8782644" y="2882660"/>
              <a:ext cx="604500" cy="567000"/>
            </a:xfrm>
            <a:prstGeom prst="straightConnector1">
              <a:avLst/>
            </a:prstGeom>
            <a:solidFill>
              <a:schemeClr val="accent1"/>
            </a:solidFill>
            <a:ln w="28575" cap="flat" cmpd="sng">
              <a:solidFill>
                <a:schemeClr val="dk2"/>
              </a:solidFill>
              <a:prstDash val="solid"/>
              <a:round/>
              <a:headEnd type="none" w="sm" len="sm"/>
              <a:tailEnd type="stealth" w="med" len="med"/>
            </a:ln>
          </p:spPr>
        </p:cxnSp>
      </p:grpSp>
      <p:sp>
        <p:nvSpPr>
          <p:cNvPr id="591" name="Google Shape;591;p70"/>
          <p:cNvSpPr txBox="1"/>
          <p:nvPr/>
        </p:nvSpPr>
        <p:spPr>
          <a:xfrm>
            <a:off x="9172848" y="3902900"/>
            <a:ext cx="153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6CC"/>
              </a:buClr>
              <a:buSzPts val="1800"/>
              <a:buFont typeface="Arial"/>
              <a:buNone/>
            </a:pPr>
            <a:r>
              <a:rPr lang="en-US" sz="1800" b="1" i="0" u="none" strike="noStrike" cap="none">
                <a:solidFill>
                  <a:srgbClr val="0066CC"/>
                </a:solidFill>
                <a:latin typeface="Arial"/>
                <a:ea typeface="Arial"/>
                <a:cs typeface="Arial"/>
                <a:sym typeface="Arial"/>
              </a:rPr>
              <a:t>NT-proBNP</a:t>
            </a:r>
            <a:endParaRPr sz="1800" b="1" i="0" u="none" strike="noStrike" cap="none">
              <a:solidFill>
                <a:srgbClr val="0066CC"/>
              </a:solidFill>
              <a:latin typeface="Arial"/>
              <a:ea typeface="Arial"/>
              <a:cs typeface="Arial"/>
              <a:sym typeface="Arial"/>
            </a:endParaRPr>
          </a:p>
        </p:txBody>
      </p:sp>
      <p:sp>
        <p:nvSpPr>
          <p:cNvPr id="592" name="Google Shape;592;p70"/>
          <p:cNvSpPr txBox="1"/>
          <p:nvPr/>
        </p:nvSpPr>
        <p:spPr>
          <a:xfrm>
            <a:off x="7502887" y="4153988"/>
            <a:ext cx="824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B1F"/>
              </a:buClr>
              <a:buSzPts val="1400"/>
              <a:buFont typeface="Arial"/>
              <a:buNone/>
            </a:pPr>
            <a:r>
              <a:rPr lang="en-US" sz="1400" b="1" i="0" u="none" strike="noStrike" cap="none">
                <a:solidFill>
                  <a:srgbClr val="F68B1F"/>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sp>
        <p:nvSpPr>
          <p:cNvPr id="593" name="Google Shape;593;p70"/>
          <p:cNvSpPr/>
          <p:nvPr/>
        </p:nvSpPr>
        <p:spPr>
          <a:xfrm>
            <a:off x="6430721" y="1734103"/>
            <a:ext cx="4687200" cy="437100"/>
          </a:xfrm>
          <a:prstGeom prst="roundRect">
            <a:avLst>
              <a:gd name="adj" fmla="val 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Natriuretic Peptide System</a:t>
            </a:r>
            <a:endParaRPr sz="1400" b="0" i="0" u="none" strike="noStrike" cap="none">
              <a:solidFill>
                <a:srgbClr val="000000"/>
              </a:solidFill>
              <a:latin typeface="Arial"/>
              <a:ea typeface="Arial"/>
              <a:cs typeface="Arial"/>
              <a:sym typeface="Arial"/>
            </a:endParaRPr>
          </a:p>
        </p:txBody>
      </p:sp>
      <p:cxnSp>
        <p:nvCxnSpPr>
          <p:cNvPr id="594" name="Google Shape;594;p70"/>
          <p:cNvCxnSpPr/>
          <p:nvPr/>
        </p:nvCxnSpPr>
        <p:spPr>
          <a:xfrm flipH="1">
            <a:off x="7289551" y="4501460"/>
            <a:ext cx="306300" cy="501300"/>
          </a:xfrm>
          <a:prstGeom prst="straightConnector1">
            <a:avLst/>
          </a:prstGeom>
          <a:solidFill>
            <a:schemeClr val="accent1"/>
          </a:solidFill>
          <a:ln w="28575" cap="flat" cmpd="sng">
            <a:solidFill>
              <a:schemeClr val="dk2"/>
            </a:solidFill>
            <a:prstDash val="solid"/>
            <a:round/>
            <a:headEnd type="none" w="sm" len="sm"/>
            <a:tailEnd type="stealth" w="med" len="med"/>
          </a:ln>
        </p:spPr>
      </p:cxnSp>
      <p:cxnSp>
        <p:nvCxnSpPr>
          <p:cNvPr id="595" name="Google Shape;595;p70"/>
          <p:cNvCxnSpPr/>
          <p:nvPr/>
        </p:nvCxnSpPr>
        <p:spPr>
          <a:xfrm>
            <a:off x="7875486" y="4507580"/>
            <a:ext cx="306300" cy="501300"/>
          </a:xfrm>
          <a:prstGeom prst="straightConnector1">
            <a:avLst/>
          </a:prstGeom>
          <a:solidFill>
            <a:schemeClr val="accent1"/>
          </a:solidFill>
          <a:ln w="28575" cap="flat" cmpd="sng">
            <a:solidFill>
              <a:schemeClr val="dk2"/>
            </a:solidFill>
            <a:prstDash val="solid"/>
            <a:round/>
            <a:headEnd type="none" w="sm" len="sm"/>
            <a:tailEnd type="stealth" w="med" len="med"/>
          </a:ln>
        </p:spPr>
      </p:cxnSp>
      <p:sp>
        <p:nvSpPr>
          <p:cNvPr id="596" name="Google Shape;596;p70"/>
          <p:cNvSpPr/>
          <p:nvPr/>
        </p:nvSpPr>
        <p:spPr>
          <a:xfrm>
            <a:off x="947651" y="1734103"/>
            <a:ext cx="4686000" cy="438900"/>
          </a:xfrm>
          <a:prstGeom prst="roundRect">
            <a:avLst>
              <a:gd name="adj" fmla="val 0"/>
            </a:avLst>
          </a:prstGeom>
          <a:solidFill>
            <a:srgbClr val="9EC5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D2D2D"/>
              </a:buClr>
              <a:buSzPts val="2000"/>
              <a:buFont typeface="Arial"/>
              <a:buNone/>
            </a:pPr>
            <a:r>
              <a:rPr lang="en-US" sz="2000" b="1" i="0" u="none" strike="noStrike" cap="none">
                <a:solidFill>
                  <a:srgbClr val="2D2D2D"/>
                </a:solidFill>
                <a:latin typeface="Arial"/>
                <a:ea typeface="Arial"/>
                <a:cs typeface="Arial"/>
                <a:sym typeface="Arial"/>
              </a:rPr>
              <a:t>ENTRESTO</a:t>
            </a:r>
            <a:endParaRPr sz="1400" b="0" i="0" u="none" strike="noStrike" cap="none">
              <a:solidFill>
                <a:srgbClr val="000000"/>
              </a:solidFill>
              <a:latin typeface="Arial"/>
              <a:ea typeface="Arial"/>
              <a:cs typeface="Arial"/>
              <a:sym typeface="Arial"/>
            </a:endParaRPr>
          </a:p>
        </p:txBody>
      </p:sp>
      <p:grpSp>
        <p:nvGrpSpPr>
          <p:cNvPr id="597" name="Google Shape;597;p70"/>
          <p:cNvGrpSpPr/>
          <p:nvPr/>
        </p:nvGrpSpPr>
        <p:grpSpPr>
          <a:xfrm>
            <a:off x="1708228" y="2328693"/>
            <a:ext cx="2895455" cy="433915"/>
            <a:chOff x="2681003" y="1988077"/>
            <a:chExt cx="1989867" cy="822900"/>
          </a:xfrm>
        </p:grpSpPr>
        <p:cxnSp>
          <p:nvCxnSpPr>
            <p:cNvPr id="598" name="Google Shape;598;p70"/>
            <p:cNvCxnSpPr/>
            <p:nvPr/>
          </p:nvCxnSpPr>
          <p:spPr>
            <a:xfrm flipH="1">
              <a:off x="2681003" y="1988077"/>
              <a:ext cx="759600" cy="822900"/>
            </a:xfrm>
            <a:prstGeom prst="straightConnector1">
              <a:avLst/>
            </a:prstGeom>
            <a:solidFill>
              <a:schemeClr val="accent1"/>
            </a:solidFill>
            <a:ln w="28575" cap="flat" cmpd="sng">
              <a:solidFill>
                <a:schemeClr val="dk2"/>
              </a:solidFill>
              <a:prstDash val="solid"/>
              <a:round/>
              <a:headEnd type="none" w="sm" len="sm"/>
              <a:tailEnd type="stealth" w="med" len="med"/>
            </a:ln>
          </p:spPr>
        </p:cxnSp>
        <p:cxnSp>
          <p:nvCxnSpPr>
            <p:cNvPr id="599" name="Google Shape;599;p70"/>
            <p:cNvCxnSpPr/>
            <p:nvPr/>
          </p:nvCxnSpPr>
          <p:spPr>
            <a:xfrm>
              <a:off x="3911270" y="1988077"/>
              <a:ext cx="759600" cy="822900"/>
            </a:xfrm>
            <a:prstGeom prst="straightConnector1">
              <a:avLst/>
            </a:prstGeom>
            <a:solidFill>
              <a:schemeClr val="accent1"/>
            </a:solidFill>
            <a:ln w="28575" cap="flat" cmpd="sng">
              <a:solidFill>
                <a:schemeClr val="dk2"/>
              </a:solidFill>
              <a:prstDash val="solid"/>
              <a:round/>
              <a:headEnd type="none" w="sm" len="sm"/>
              <a:tailEnd type="stealth" w="med" len="med"/>
            </a:ln>
          </p:spPr>
        </p:cxnSp>
      </p:grpSp>
      <p:sp>
        <p:nvSpPr>
          <p:cNvPr id="600" name="Google Shape;600;p70"/>
          <p:cNvSpPr txBox="1"/>
          <p:nvPr/>
        </p:nvSpPr>
        <p:spPr>
          <a:xfrm>
            <a:off x="661514" y="2796508"/>
            <a:ext cx="26148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D2D2D"/>
              </a:buClr>
              <a:buSzPts val="1400"/>
              <a:buFont typeface="Arial"/>
              <a:buNone/>
            </a:pPr>
            <a:r>
              <a:rPr lang="en-US" sz="1400" b="1" i="0" u="none" strike="noStrike" cap="none">
                <a:solidFill>
                  <a:srgbClr val="2D2D2D"/>
                </a:solidFill>
                <a:latin typeface="Arial"/>
                <a:ea typeface="Arial"/>
                <a:cs typeface="Arial"/>
                <a:sym typeface="Arial"/>
              </a:rPr>
              <a:t>Angiotensin Receptor </a:t>
            </a:r>
            <a:br>
              <a:rPr lang="en-US" sz="1400" b="1" i="0" u="none" strike="noStrike" cap="none">
                <a:solidFill>
                  <a:srgbClr val="2D2D2D"/>
                </a:solidFill>
                <a:latin typeface="Arial"/>
                <a:ea typeface="Arial"/>
                <a:cs typeface="Arial"/>
                <a:sym typeface="Arial"/>
              </a:rPr>
            </a:br>
            <a:r>
              <a:rPr lang="en-US" sz="1400" b="1" i="0" u="none" strike="noStrike" cap="none">
                <a:solidFill>
                  <a:srgbClr val="2D2D2D"/>
                </a:solidFill>
                <a:latin typeface="Arial"/>
                <a:ea typeface="Arial"/>
                <a:cs typeface="Arial"/>
                <a:sym typeface="Arial"/>
              </a:rPr>
              <a:t>Blocker (RAAS)</a:t>
            </a:r>
            <a:endParaRPr sz="1400" b="0" i="0" u="none" strike="noStrike" cap="none">
              <a:solidFill>
                <a:srgbClr val="000000"/>
              </a:solidFill>
              <a:latin typeface="Arial"/>
              <a:ea typeface="Arial"/>
              <a:cs typeface="Arial"/>
              <a:sym typeface="Arial"/>
            </a:endParaRPr>
          </a:p>
        </p:txBody>
      </p:sp>
      <p:sp>
        <p:nvSpPr>
          <p:cNvPr id="601" name="Google Shape;601;p70"/>
          <p:cNvSpPr txBox="1"/>
          <p:nvPr/>
        </p:nvSpPr>
        <p:spPr>
          <a:xfrm>
            <a:off x="3454127" y="2908332"/>
            <a:ext cx="21357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D2D2D"/>
              </a:buClr>
              <a:buSzPts val="1400"/>
              <a:buFont typeface="Arial"/>
              <a:buNone/>
            </a:pPr>
            <a:r>
              <a:rPr lang="en-US" sz="1400" b="1" i="0" u="none" strike="noStrike" cap="none">
                <a:solidFill>
                  <a:srgbClr val="2D2D2D"/>
                </a:solidFill>
                <a:latin typeface="Arial"/>
                <a:ea typeface="Arial"/>
                <a:cs typeface="Arial"/>
                <a:sym typeface="Arial"/>
              </a:rPr>
              <a:t>Neprilysin Inhibitor</a:t>
            </a:r>
            <a:endParaRPr sz="1400" b="0" i="0" u="none" strike="noStrike" cap="none">
              <a:solidFill>
                <a:srgbClr val="000000"/>
              </a:solidFill>
              <a:latin typeface="Arial"/>
              <a:ea typeface="Arial"/>
              <a:cs typeface="Arial"/>
              <a:sym typeface="Arial"/>
            </a:endParaRPr>
          </a:p>
        </p:txBody>
      </p:sp>
      <p:sp>
        <p:nvSpPr>
          <p:cNvPr id="602" name="Google Shape;602;p70"/>
          <p:cNvSpPr/>
          <p:nvPr/>
        </p:nvSpPr>
        <p:spPr>
          <a:xfrm rot="3432095">
            <a:off x="7736539" y="4583076"/>
            <a:ext cx="866186" cy="23982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Neprilysin</a:t>
            </a:r>
            <a:endParaRPr sz="1400" b="0" i="0" u="none" strike="noStrike" cap="none">
              <a:solidFill>
                <a:srgbClr val="000000"/>
              </a:solidFill>
              <a:latin typeface="Arial"/>
              <a:ea typeface="Arial"/>
              <a:cs typeface="Arial"/>
              <a:sym typeface="Arial"/>
            </a:endParaRPr>
          </a:p>
        </p:txBody>
      </p:sp>
      <p:sp>
        <p:nvSpPr>
          <p:cNvPr id="603" name="Google Shape;603;p70"/>
          <p:cNvSpPr/>
          <p:nvPr/>
        </p:nvSpPr>
        <p:spPr>
          <a:xfrm rot="-3429448">
            <a:off x="6838447" y="4574560"/>
            <a:ext cx="866259" cy="239826"/>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Neprilysin</a:t>
            </a:r>
            <a:endParaRPr sz="1400" b="0" i="0" u="none" strike="noStrike" cap="none">
              <a:solidFill>
                <a:srgbClr val="000000"/>
              </a:solidFill>
              <a:latin typeface="Arial"/>
              <a:ea typeface="Arial"/>
              <a:cs typeface="Arial"/>
              <a:sym typeface="Arial"/>
            </a:endParaRPr>
          </a:p>
        </p:txBody>
      </p:sp>
      <p:cxnSp>
        <p:nvCxnSpPr>
          <p:cNvPr id="604" name="Google Shape;604;p70"/>
          <p:cNvCxnSpPr/>
          <p:nvPr/>
        </p:nvCxnSpPr>
        <p:spPr>
          <a:xfrm>
            <a:off x="4876369" y="3390965"/>
            <a:ext cx="2057400" cy="1172700"/>
          </a:xfrm>
          <a:prstGeom prst="straightConnector1">
            <a:avLst/>
          </a:prstGeom>
          <a:solidFill>
            <a:schemeClr val="accent1"/>
          </a:solidFill>
          <a:ln w="28575" cap="flat" cmpd="sng">
            <a:solidFill>
              <a:schemeClr val="dk2"/>
            </a:solidFill>
            <a:prstDash val="solid"/>
            <a:round/>
            <a:headEnd type="none" w="sm" len="sm"/>
            <a:tailEnd type="stealth" w="med" len="med"/>
          </a:ln>
        </p:spPr>
      </p:cxnSp>
      <p:cxnSp>
        <p:nvCxnSpPr>
          <p:cNvPr id="605" name="Google Shape;605;p70"/>
          <p:cNvCxnSpPr/>
          <p:nvPr/>
        </p:nvCxnSpPr>
        <p:spPr>
          <a:xfrm flipH="1">
            <a:off x="6935401" y="4439356"/>
            <a:ext cx="176400" cy="297000"/>
          </a:xfrm>
          <a:prstGeom prst="straightConnector1">
            <a:avLst/>
          </a:prstGeom>
          <a:solidFill>
            <a:schemeClr val="accent1"/>
          </a:solidFill>
          <a:ln w="28575" cap="flat" cmpd="sng">
            <a:solidFill>
              <a:schemeClr val="dk1"/>
            </a:solidFill>
            <a:prstDash val="solid"/>
            <a:round/>
            <a:headEnd type="none" w="sm" len="sm"/>
            <a:tailEnd type="none" w="sm" len="sm"/>
          </a:ln>
        </p:spPr>
      </p:cxnSp>
      <p:sp>
        <p:nvSpPr>
          <p:cNvPr id="606" name="Google Shape;606;p70"/>
          <p:cNvSpPr txBox="1"/>
          <p:nvPr/>
        </p:nvSpPr>
        <p:spPr>
          <a:xfrm>
            <a:off x="7053765" y="4386562"/>
            <a:ext cx="449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200"/>
              <a:buFont typeface="Arial"/>
              <a:buNone/>
            </a:pPr>
            <a:r>
              <a:rPr lang="en-US" sz="3200" b="1" i="0" u="none" strike="noStrike" cap="none">
                <a:solidFill>
                  <a:srgbClr val="C0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607" name="Google Shape;607;p70"/>
          <p:cNvSpPr txBox="1"/>
          <p:nvPr/>
        </p:nvSpPr>
        <p:spPr>
          <a:xfrm>
            <a:off x="6741223" y="5610275"/>
            <a:ext cx="671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B1F"/>
              </a:buClr>
              <a:buSzPts val="1400"/>
              <a:buFont typeface="Arial"/>
              <a:buNone/>
            </a:pPr>
            <a:r>
              <a:rPr lang="en-US" sz="1400" b="1" i="0" u="none" strike="noStrike" cap="none">
                <a:solidFill>
                  <a:srgbClr val="F68B1F"/>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sp>
        <p:nvSpPr>
          <p:cNvPr id="608" name="Google Shape;608;p70"/>
          <p:cNvSpPr txBox="1"/>
          <p:nvPr/>
        </p:nvSpPr>
        <p:spPr>
          <a:xfrm>
            <a:off x="6700052" y="5023000"/>
            <a:ext cx="712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B1F"/>
              </a:buClr>
              <a:buSzPts val="1400"/>
              <a:buFont typeface="Arial"/>
              <a:buNone/>
            </a:pPr>
            <a:r>
              <a:rPr lang="en-US" sz="1400" b="1" i="0" u="none" strike="noStrike" cap="none">
                <a:solidFill>
                  <a:srgbClr val="F68B1F"/>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sp>
        <p:nvSpPr>
          <p:cNvPr id="609" name="Google Shape;609;p70"/>
          <p:cNvSpPr txBox="1"/>
          <p:nvPr/>
        </p:nvSpPr>
        <p:spPr>
          <a:xfrm>
            <a:off x="7125072" y="5456375"/>
            <a:ext cx="671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B1F"/>
              </a:buClr>
              <a:buSzPts val="1400"/>
              <a:buFont typeface="Arial"/>
              <a:buNone/>
            </a:pPr>
            <a:r>
              <a:rPr lang="en-US" sz="1400" b="1" i="0" u="none" strike="noStrike" cap="none">
                <a:solidFill>
                  <a:srgbClr val="F68B1F"/>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sp>
        <p:nvSpPr>
          <p:cNvPr id="610" name="Google Shape;610;p70"/>
          <p:cNvSpPr txBox="1"/>
          <p:nvPr/>
        </p:nvSpPr>
        <p:spPr>
          <a:xfrm>
            <a:off x="6429152" y="5396750"/>
            <a:ext cx="671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B1F"/>
              </a:buClr>
              <a:buSzPts val="1400"/>
              <a:buFont typeface="Arial"/>
              <a:buNone/>
            </a:pPr>
            <a:r>
              <a:rPr lang="en-US" sz="1400" b="1" i="0" u="none" strike="noStrike" cap="none">
                <a:solidFill>
                  <a:srgbClr val="F68B1F"/>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sp>
        <p:nvSpPr>
          <p:cNvPr id="611" name="Google Shape;611;p70"/>
          <p:cNvSpPr txBox="1"/>
          <p:nvPr/>
        </p:nvSpPr>
        <p:spPr>
          <a:xfrm>
            <a:off x="7001304" y="5182625"/>
            <a:ext cx="782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B1F"/>
              </a:buClr>
              <a:buSzPts val="1400"/>
              <a:buFont typeface="Arial"/>
              <a:buNone/>
            </a:pPr>
            <a:r>
              <a:rPr lang="en-US" sz="1400" b="1" i="0" u="none" strike="noStrike" cap="none">
                <a:solidFill>
                  <a:srgbClr val="F68B1F"/>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sp>
        <p:nvSpPr>
          <p:cNvPr id="612" name="Google Shape;612;p70"/>
          <p:cNvSpPr txBox="1"/>
          <p:nvPr/>
        </p:nvSpPr>
        <p:spPr>
          <a:xfrm>
            <a:off x="6421301" y="5230450"/>
            <a:ext cx="664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B1F"/>
              </a:buClr>
              <a:buSzPts val="1400"/>
              <a:buFont typeface="Arial"/>
              <a:buNone/>
            </a:pPr>
            <a:r>
              <a:rPr lang="en-US" sz="1400" b="1" i="0" u="none" strike="noStrike" cap="none">
                <a:solidFill>
                  <a:srgbClr val="F68B1F"/>
                </a:solidFill>
                <a:latin typeface="Arial"/>
                <a:ea typeface="Arial"/>
                <a:cs typeface="Arial"/>
                <a:sym typeface="Arial"/>
              </a:rPr>
              <a:t>BNP</a:t>
            </a:r>
            <a:endParaRPr sz="1400" b="0" i="0" u="none" strike="noStrike" cap="none">
              <a:solidFill>
                <a:srgbClr val="000000"/>
              </a:solidFill>
              <a:latin typeface="Arial"/>
              <a:ea typeface="Arial"/>
              <a:cs typeface="Arial"/>
              <a:sym typeface="Arial"/>
            </a:endParaRPr>
          </a:p>
        </p:txBody>
      </p:sp>
      <p:cxnSp>
        <p:nvCxnSpPr>
          <p:cNvPr id="613" name="Google Shape;613;p70"/>
          <p:cNvCxnSpPr/>
          <p:nvPr/>
        </p:nvCxnSpPr>
        <p:spPr>
          <a:xfrm>
            <a:off x="9796700" y="4248674"/>
            <a:ext cx="0" cy="649200"/>
          </a:xfrm>
          <a:prstGeom prst="straightConnector1">
            <a:avLst/>
          </a:prstGeom>
          <a:solidFill>
            <a:schemeClr val="accent1"/>
          </a:solidFill>
          <a:ln w="28575" cap="flat" cmpd="sng">
            <a:solidFill>
              <a:schemeClr val="dk2"/>
            </a:solidFill>
            <a:prstDash val="solid"/>
            <a:round/>
            <a:headEnd type="none" w="sm" len="sm"/>
            <a:tailEnd type="stealth" w="med" len="med"/>
          </a:ln>
        </p:spPr>
      </p:cxnSp>
      <p:sp>
        <p:nvSpPr>
          <p:cNvPr id="614" name="Google Shape;614;p70"/>
          <p:cNvSpPr/>
          <p:nvPr/>
        </p:nvSpPr>
        <p:spPr>
          <a:xfrm>
            <a:off x="8677754" y="4971337"/>
            <a:ext cx="2440200" cy="1079700"/>
          </a:xfrm>
          <a:prstGeom prst="roundRect">
            <a:avLst>
              <a:gd name="adj" fmla="val 0"/>
            </a:avLst>
          </a:prstGeom>
          <a:solidFill>
            <a:schemeClr val="accent6"/>
          </a:solidFill>
          <a:ln>
            <a:noFill/>
          </a:ln>
        </p:spPr>
        <p:txBody>
          <a:bodyPr spcFirstLastPara="1" wrap="square" lIns="18287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NT-proBNP levels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600"/>
              </a:spcBef>
              <a:spcAft>
                <a:spcPts val="0"/>
              </a:spcAft>
              <a:buClr>
                <a:srgbClr val="FFFFFF"/>
              </a:buClr>
              <a:buSzPts val="1200"/>
              <a:buFont typeface="Arial"/>
              <a:buChar char="•"/>
            </a:pPr>
            <a:r>
              <a:rPr lang="en-US" sz="1200" b="0" i="0" u="none" strike="noStrike" cap="none">
                <a:solidFill>
                  <a:srgbClr val="FFFFFF"/>
                </a:solidFill>
                <a:latin typeface="Arial"/>
                <a:ea typeface="Arial"/>
                <a:cs typeface="Arial"/>
                <a:sym typeface="Arial"/>
              </a:rPr>
              <a:t>Not impacted by Neprilysin</a:t>
            </a:r>
            <a:endParaRPr sz="1200" b="0" i="0" u="none" strike="noStrike" cap="none">
              <a:solidFill>
                <a:srgbClr val="FFFFFF"/>
              </a:solidFill>
              <a:latin typeface="Arial"/>
              <a:ea typeface="Arial"/>
              <a:cs typeface="Arial"/>
              <a:sym typeface="Arial"/>
            </a:endParaRPr>
          </a:p>
          <a:p>
            <a:pPr marL="174625" marR="0" lvl="0" indent="-174625" algn="l" rtl="0">
              <a:lnSpc>
                <a:spcPct val="100000"/>
              </a:lnSpc>
              <a:spcBef>
                <a:spcPts val="0"/>
              </a:spcBef>
              <a:spcAft>
                <a:spcPts val="0"/>
              </a:spcAft>
              <a:buClr>
                <a:srgbClr val="FFFFFF"/>
              </a:buClr>
              <a:buSzPts val="1200"/>
              <a:buFont typeface="Arial"/>
              <a:buChar char="•"/>
            </a:pPr>
            <a:r>
              <a:rPr lang="en-US" sz="1200" b="0" i="0" u="none" strike="noStrike" cap="none">
                <a:solidFill>
                  <a:srgbClr val="FFFFFF"/>
                </a:solidFill>
                <a:latin typeface="Arial"/>
                <a:ea typeface="Arial"/>
                <a:cs typeface="Arial"/>
                <a:sym typeface="Arial"/>
              </a:rPr>
              <a:t>Decrease with Entresto</a:t>
            </a:r>
            <a:endParaRPr sz="1400" b="0" i="0" u="none" strike="noStrike" cap="none">
              <a:solidFill>
                <a:srgbClr val="000000"/>
              </a:solidFill>
              <a:latin typeface="Arial"/>
              <a:ea typeface="Arial"/>
              <a:cs typeface="Arial"/>
              <a:sym typeface="Arial"/>
            </a:endParaRPr>
          </a:p>
          <a:p>
            <a:pPr marL="285750" marR="0" lvl="0" indent="-209550" algn="ctr" rtl="0">
              <a:lnSpc>
                <a:spcPct val="100000"/>
              </a:lnSpc>
              <a:spcBef>
                <a:spcPts val="0"/>
              </a:spcBef>
              <a:spcAft>
                <a:spcPts val="0"/>
              </a:spcAft>
              <a:buClr>
                <a:schemeClr val="lt1"/>
              </a:buClr>
              <a:buSzPts val="1200"/>
              <a:buFont typeface="Arial"/>
              <a:buNone/>
            </a:pPr>
            <a:endParaRPr sz="1200" b="1" i="0" u="none" strike="noStrike" cap="none">
              <a:solidFill>
                <a:srgbClr val="FFFFFF"/>
              </a:solidFill>
              <a:latin typeface="Arial"/>
              <a:ea typeface="Arial"/>
              <a:cs typeface="Arial"/>
              <a:sym typeface="Arial"/>
            </a:endParaRPr>
          </a:p>
        </p:txBody>
      </p:sp>
      <p:sp>
        <p:nvSpPr>
          <p:cNvPr id="615" name="Google Shape;615;p70"/>
          <p:cNvSpPr/>
          <p:nvPr/>
        </p:nvSpPr>
        <p:spPr>
          <a:xfrm>
            <a:off x="947650" y="4963661"/>
            <a:ext cx="4686000" cy="1087800"/>
          </a:xfrm>
          <a:prstGeom prst="roundRect">
            <a:avLst>
              <a:gd name="adj" fmla="val 0"/>
            </a:avLst>
          </a:prstGeom>
          <a:solidFill>
            <a:srgbClr val="9EC5E7"/>
          </a:solidFill>
          <a:ln>
            <a:noFill/>
          </a:ln>
        </p:spPr>
        <p:txBody>
          <a:bodyPr spcFirstLastPara="1" wrap="square" lIns="182875" tIns="45700" rIns="91425" bIns="45700" anchor="t" anchorCtr="0">
            <a:noAutofit/>
          </a:bodyPr>
          <a:lstStyle/>
          <a:p>
            <a:pPr marL="0" marR="0" lvl="0" indent="0" algn="ctr" rtl="0">
              <a:lnSpc>
                <a:spcPct val="100000"/>
              </a:lnSpc>
              <a:spcBef>
                <a:spcPts val="0"/>
              </a:spcBef>
              <a:spcAft>
                <a:spcPts val="0"/>
              </a:spcAft>
              <a:buClr>
                <a:srgbClr val="2D2D2D"/>
              </a:buClr>
              <a:buSzPts val="1600"/>
              <a:buFont typeface="Arial"/>
              <a:buNone/>
            </a:pPr>
            <a:r>
              <a:rPr lang="en-US" sz="1600" b="1" i="0" u="none" strike="noStrike" cap="none">
                <a:solidFill>
                  <a:srgbClr val="2D2D2D"/>
                </a:solidFill>
                <a:latin typeface="Arial"/>
                <a:ea typeface="Arial"/>
                <a:cs typeface="Arial"/>
                <a:sym typeface="Arial"/>
              </a:rPr>
              <a:t>ENTRESTO MOA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600"/>
              </a:spcBef>
              <a:spcAft>
                <a:spcPts val="0"/>
              </a:spcAft>
              <a:buClr>
                <a:srgbClr val="2D2D2D"/>
              </a:buClr>
              <a:buSzPts val="1200"/>
              <a:buFont typeface="Arial"/>
              <a:buChar char="•"/>
            </a:pPr>
            <a:r>
              <a:rPr lang="en-US" sz="1200" b="0" i="0" u="none" strike="noStrike" cap="none">
                <a:solidFill>
                  <a:srgbClr val="2D2D2D"/>
                </a:solidFill>
                <a:latin typeface="Arial"/>
                <a:ea typeface="Arial"/>
                <a:cs typeface="Arial"/>
                <a:sym typeface="Arial"/>
              </a:rPr>
              <a:t>Inhibits both RAAS and Natriuretic Peptide system</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2D2D2D"/>
              </a:buClr>
              <a:buSzPts val="1400"/>
              <a:buFont typeface="Arial"/>
              <a:buChar char="•"/>
            </a:pPr>
            <a:r>
              <a:rPr lang="en-US" sz="1400" b="1" i="0" u="none" strike="noStrike" cap="none">
                <a:solidFill>
                  <a:srgbClr val="2D2D2D"/>
                </a:solidFill>
                <a:latin typeface="Arial"/>
                <a:ea typeface="Arial"/>
                <a:cs typeface="Arial"/>
                <a:sym typeface="Arial"/>
              </a:rPr>
              <a:t>BNP levels stay elevated </a:t>
            </a:r>
            <a:r>
              <a:rPr lang="en-US" sz="1200" b="0" i="0" u="none" strike="noStrike" cap="none">
                <a:solidFill>
                  <a:srgbClr val="2D2D2D"/>
                </a:solidFill>
                <a:latin typeface="Arial"/>
                <a:ea typeface="Arial"/>
                <a:cs typeface="Arial"/>
                <a:sym typeface="Arial"/>
              </a:rPr>
              <a:t>due to ENTRESTO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2D2D2D"/>
              </a:buClr>
              <a:buSzPts val="1200"/>
              <a:buFont typeface="Arial"/>
              <a:buChar char="•"/>
            </a:pPr>
            <a:r>
              <a:rPr lang="en-US" sz="1200" b="0" i="0" u="none" strike="noStrike" cap="none">
                <a:solidFill>
                  <a:srgbClr val="2D2D2D"/>
                </a:solidFill>
                <a:latin typeface="Arial"/>
                <a:ea typeface="Arial"/>
                <a:cs typeface="Arial"/>
                <a:sym typeface="Arial"/>
              </a:rPr>
              <a:t>Physiological </a:t>
            </a:r>
            <a:r>
              <a:rPr lang="en-US" sz="1400" b="1" i="0" u="none" strike="noStrike" cap="none">
                <a:solidFill>
                  <a:srgbClr val="2D2D2D"/>
                </a:solidFill>
                <a:latin typeface="Arial"/>
                <a:ea typeface="Arial"/>
                <a:cs typeface="Arial"/>
                <a:sym typeface="Arial"/>
              </a:rPr>
              <a:t>NT-proBNP not impacted </a:t>
            </a:r>
            <a:r>
              <a:rPr lang="en-US" sz="1200" b="0" i="0" u="none" strike="noStrike" cap="none">
                <a:solidFill>
                  <a:srgbClr val="2D2D2D"/>
                </a:solidFill>
                <a:latin typeface="Arial"/>
                <a:ea typeface="Arial"/>
                <a:cs typeface="Arial"/>
                <a:sym typeface="Arial"/>
              </a:rPr>
              <a:t>by ENTRESTO</a:t>
            </a:r>
            <a:endParaRPr sz="1400" b="0" i="0" u="none" strike="noStrike" cap="none">
              <a:solidFill>
                <a:srgbClr val="000000"/>
              </a:solidFill>
              <a:latin typeface="Arial"/>
              <a:ea typeface="Arial"/>
              <a:cs typeface="Arial"/>
              <a:sym typeface="Arial"/>
            </a:endParaRPr>
          </a:p>
        </p:txBody>
      </p:sp>
      <p:grpSp>
        <p:nvGrpSpPr>
          <p:cNvPr id="616" name="Google Shape;616;p70"/>
          <p:cNvGrpSpPr/>
          <p:nvPr/>
        </p:nvGrpSpPr>
        <p:grpSpPr>
          <a:xfrm>
            <a:off x="7618841" y="2330482"/>
            <a:ext cx="1748367" cy="776817"/>
            <a:chOff x="6980623" y="1995275"/>
            <a:chExt cx="1748367" cy="776817"/>
          </a:xfrm>
        </p:grpSpPr>
        <p:grpSp>
          <p:nvGrpSpPr>
            <p:cNvPr id="617" name="Google Shape;617;p70"/>
            <p:cNvGrpSpPr/>
            <p:nvPr/>
          </p:nvGrpSpPr>
          <p:grpSpPr>
            <a:xfrm>
              <a:off x="7795540" y="1995275"/>
              <a:ext cx="933450" cy="776817"/>
              <a:chOff x="7795540" y="1995275"/>
              <a:chExt cx="933450" cy="776817"/>
            </a:xfrm>
          </p:grpSpPr>
          <p:sp>
            <p:nvSpPr>
              <p:cNvPr id="618" name="Google Shape;618;p70"/>
              <p:cNvSpPr/>
              <p:nvPr/>
            </p:nvSpPr>
            <p:spPr>
              <a:xfrm>
                <a:off x="7795540" y="268530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19" name="Google Shape;619;p70"/>
              <p:cNvSpPr/>
              <p:nvPr/>
            </p:nvSpPr>
            <p:spPr>
              <a:xfrm>
                <a:off x="7914073" y="261545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0" name="Google Shape;620;p70"/>
              <p:cNvSpPr/>
              <p:nvPr/>
            </p:nvSpPr>
            <p:spPr>
              <a:xfrm>
                <a:off x="8041073" y="256042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1" name="Google Shape;621;p70"/>
              <p:cNvSpPr/>
              <p:nvPr/>
            </p:nvSpPr>
            <p:spPr>
              <a:xfrm>
                <a:off x="7983923" y="247787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2" name="Google Shape;622;p70"/>
              <p:cNvSpPr/>
              <p:nvPr/>
            </p:nvSpPr>
            <p:spPr>
              <a:xfrm>
                <a:off x="7973340" y="232335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3" name="Google Shape;623;p70"/>
              <p:cNvSpPr/>
              <p:nvPr/>
            </p:nvSpPr>
            <p:spPr>
              <a:xfrm>
                <a:off x="8009323" y="218365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4" name="Google Shape;624;p70"/>
              <p:cNvSpPr/>
              <p:nvPr/>
            </p:nvSpPr>
            <p:spPr>
              <a:xfrm>
                <a:off x="8096106" y="206300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5" name="Google Shape;625;p70"/>
              <p:cNvSpPr/>
              <p:nvPr/>
            </p:nvSpPr>
            <p:spPr>
              <a:xfrm>
                <a:off x="8212523" y="199527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6" name="Google Shape;626;p70"/>
              <p:cNvSpPr/>
              <p:nvPr/>
            </p:nvSpPr>
            <p:spPr>
              <a:xfrm>
                <a:off x="8347990" y="199950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7" name="Google Shape;627;p70"/>
              <p:cNvSpPr/>
              <p:nvPr/>
            </p:nvSpPr>
            <p:spPr>
              <a:xfrm>
                <a:off x="8455940" y="208840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8" name="Google Shape;628;p70"/>
              <p:cNvSpPr/>
              <p:nvPr/>
            </p:nvSpPr>
            <p:spPr>
              <a:xfrm>
                <a:off x="8506740" y="222387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29" name="Google Shape;629;p70"/>
              <p:cNvSpPr/>
              <p:nvPr/>
            </p:nvSpPr>
            <p:spPr>
              <a:xfrm>
                <a:off x="8494040" y="236145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0" name="Google Shape;630;p70"/>
              <p:cNvSpPr/>
              <p:nvPr/>
            </p:nvSpPr>
            <p:spPr>
              <a:xfrm>
                <a:off x="8434773" y="249692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1" name="Google Shape;631;p70"/>
              <p:cNvSpPr/>
              <p:nvPr/>
            </p:nvSpPr>
            <p:spPr>
              <a:xfrm>
                <a:off x="8411490" y="254984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2" name="Google Shape;632;p70"/>
              <p:cNvSpPr/>
              <p:nvPr/>
            </p:nvSpPr>
            <p:spPr>
              <a:xfrm>
                <a:off x="8534257" y="262604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3" name="Google Shape;633;p70"/>
              <p:cNvSpPr/>
              <p:nvPr/>
            </p:nvSpPr>
            <p:spPr>
              <a:xfrm>
                <a:off x="8652790" y="269589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grpSp>
        <p:grpSp>
          <p:nvGrpSpPr>
            <p:cNvPr id="634" name="Google Shape;634;p70"/>
            <p:cNvGrpSpPr/>
            <p:nvPr/>
          </p:nvGrpSpPr>
          <p:grpSpPr>
            <a:xfrm>
              <a:off x="6980623" y="2329707"/>
              <a:ext cx="755651" cy="355601"/>
              <a:chOff x="6980623" y="2329707"/>
              <a:chExt cx="755651" cy="355601"/>
            </a:xfrm>
          </p:grpSpPr>
          <p:sp>
            <p:nvSpPr>
              <p:cNvPr id="635" name="Google Shape;635;p70"/>
              <p:cNvSpPr/>
              <p:nvPr/>
            </p:nvSpPr>
            <p:spPr>
              <a:xfrm>
                <a:off x="6980623" y="2329707"/>
                <a:ext cx="76200" cy="76200"/>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6" name="Google Shape;636;p70"/>
              <p:cNvSpPr/>
              <p:nvPr/>
            </p:nvSpPr>
            <p:spPr>
              <a:xfrm>
                <a:off x="7107623" y="2395324"/>
                <a:ext cx="76200" cy="76200"/>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7" name="Google Shape;637;p70"/>
              <p:cNvSpPr/>
              <p:nvPr/>
            </p:nvSpPr>
            <p:spPr>
              <a:xfrm>
                <a:off x="7408190" y="2492691"/>
                <a:ext cx="76200" cy="76200"/>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8" name="Google Shape;638;p70"/>
              <p:cNvSpPr/>
              <p:nvPr/>
            </p:nvSpPr>
            <p:spPr>
              <a:xfrm>
                <a:off x="7537307" y="2549841"/>
                <a:ext cx="76200" cy="76200"/>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39" name="Google Shape;639;p70"/>
              <p:cNvSpPr/>
              <p:nvPr/>
            </p:nvSpPr>
            <p:spPr>
              <a:xfrm>
                <a:off x="7660074" y="2609108"/>
                <a:ext cx="76200" cy="76200"/>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cxnSp>
            <p:nvCxnSpPr>
              <p:cNvPr id="640" name="Google Shape;640;p70"/>
              <p:cNvCxnSpPr/>
              <p:nvPr/>
            </p:nvCxnSpPr>
            <p:spPr>
              <a:xfrm>
                <a:off x="7183967" y="2478617"/>
                <a:ext cx="224100" cy="73200"/>
              </a:xfrm>
              <a:prstGeom prst="straightConnector1">
                <a:avLst/>
              </a:prstGeom>
              <a:noFill/>
              <a:ln w="12700" cap="flat" cmpd="sng">
                <a:solidFill>
                  <a:srgbClr val="C00000"/>
                </a:solidFill>
                <a:prstDash val="solid"/>
                <a:round/>
                <a:headEnd type="none" w="sm" len="sm"/>
                <a:tailEnd type="none" w="sm" len="sm"/>
              </a:ln>
            </p:spPr>
          </p:cxnSp>
        </p:grpSp>
        <p:sp>
          <p:nvSpPr>
            <p:cNvPr id="641" name="Google Shape;641;p70"/>
            <p:cNvSpPr/>
            <p:nvPr/>
          </p:nvSpPr>
          <p:spPr>
            <a:xfrm>
              <a:off x="7787074" y="2693775"/>
              <a:ext cx="76200" cy="76200"/>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grpSp>
      <p:grpSp>
        <p:nvGrpSpPr>
          <p:cNvPr id="642" name="Google Shape;642;p70"/>
          <p:cNvGrpSpPr/>
          <p:nvPr/>
        </p:nvGrpSpPr>
        <p:grpSpPr>
          <a:xfrm>
            <a:off x="7255084" y="3409257"/>
            <a:ext cx="933450" cy="776817"/>
            <a:chOff x="7795540" y="1995275"/>
            <a:chExt cx="933450" cy="776817"/>
          </a:xfrm>
        </p:grpSpPr>
        <p:sp>
          <p:nvSpPr>
            <p:cNvPr id="643" name="Google Shape;643;p70"/>
            <p:cNvSpPr/>
            <p:nvPr/>
          </p:nvSpPr>
          <p:spPr>
            <a:xfrm>
              <a:off x="7795540" y="268530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44" name="Google Shape;644;p70"/>
            <p:cNvSpPr/>
            <p:nvPr/>
          </p:nvSpPr>
          <p:spPr>
            <a:xfrm>
              <a:off x="7914073" y="261545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45" name="Google Shape;645;p70"/>
            <p:cNvSpPr/>
            <p:nvPr/>
          </p:nvSpPr>
          <p:spPr>
            <a:xfrm>
              <a:off x="8041073" y="256042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46" name="Google Shape;646;p70"/>
            <p:cNvSpPr/>
            <p:nvPr/>
          </p:nvSpPr>
          <p:spPr>
            <a:xfrm>
              <a:off x="7983923" y="247787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47" name="Google Shape;647;p70"/>
            <p:cNvSpPr/>
            <p:nvPr/>
          </p:nvSpPr>
          <p:spPr>
            <a:xfrm>
              <a:off x="7973340" y="232335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48" name="Google Shape;648;p70"/>
            <p:cNvSpPr/>
            <p:nvPr/>
          </p:nvSpPr>
          <p:spPr>
            <a:xfrm>
              <a:off x="8009323" y="218365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49" name="Google Shape;649;p70"/>
            <p:cNvSpPr/>
            <p:nvPr/>
          </p:nvSpPr>
          <p:spPr>
            <a:xfrm>
              <a:off x="8096106" y="206300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0" name="Google Shape;650;p70"/>
            <p:cNvSpPr/>
            <p:nvPr/>
          </p:nvSpPr>
          <p:spPr>
            <a:xfrm>
              <a:off x="8212523" y="199527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1" name="Google Shape;651;p70"/>
            <p:cNvSpPr/>
            <p:nvPr/>
          </p:nvSpPr>
          <p:spPr>
            <a:xfrm>
              <a:off x="8347990" y="199950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2" name="Google Shape;652;p70"/>
            <p:cNvSpPr/>
            <p:nvPr/>
          </p:nvSpPr>
          <p:spPr>
            <a:xfrm>
              <a:off x="8455940" y="208840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3" name="Google Shape;653;p70"/>
            <p:cNvSpPr/>
            <p:nvPr/>
          </p:nvSpPr>
          <p:spPr>
            <a:xfrm>
              <a:off x="8506740" y="222387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4" name="Google Shape;654;p70"/>
            <p:cNvSpPr/>
            <p:nvPr/>
          </p:nvSpPr>
          <p:spPr>
            <a:xfrm>
              <a:off x="8494040" y="236145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5" name="Google Shape;655;p70"/>
            <p:cNvSpPr/>
            <p:nvPr/>
          </p:nvSpPr>
          <p:spPr>
            <a:xfrm>
              <a:off x="8434773" y="249692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6" name="Google Shape;656;p70"/>
            <p:cNvSpPr/>
            <p:nvPr/>
          </p:nvSpPr>
          <p:spPr>
            <a:xfrm>
              <a:off x="8411490" y="254984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7" name="Google Shape;657;p70"/>
            <p:cNvSpPr/>
            <p:nvPr/>
          </p:nvSpPr>
          <p:spPr>
            <a:xfrm>
              <a:off x="8534257" y="262604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58" name="Google Shape;658;p70"/>
            <p:cNvSpPr/>
            <p:nvPr/>
          </p:nvSpPr>
          <p:spPr>
            <a:xfrm>
              <a:off x="8652790" y="269589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grpSp>
      <p:grpSp>
        <p:nvGrpSpPr>
          <p:cNvPr id="659" name="Google Shape;659;p70"/>
          <p:cNvGrpSpPr/>
          <p:nvPr/>
        </p:nvGrpSpPr>
        <p:grpSpPr>
          <a:xfrm rot="-1420262">
            <a:off x="9330867" y="3519979"/>
            <a:ext cx="755679" cy="355614"/>
            <a:chOff x="6980623" y="2357224"/>
            <a:chExt cx="755651" cy="355601"/>
          </a:xfrm>
        </p:grpSpPr>
        <p:sp>
          <p:nvSpPr>
            <p:cNvPr id="660" name="Google Shape;660;p70"/>
            <p:cNvSpPr/>
            <p:nvPr/>
          </p:nvSpPr>
          <p:spPr>
            <a:xfrm>
              <a:off x="6980623" y="2357224"/>
              <a:ext cx="76200" cy="76200"/>
            </a:xfrm>
            <a:prstGeom prst="ellipse">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61" name="Google Shape;661;p70"/>
            <p:cNvSpPr/>
            <p:nvPr/>
          </p:nvSpPr>
          <p:spPr>
            <a:xfrm>
              <a:off x="7107623" y="2422841"/>
              <a:ext cx="76200" cy="76200"/>
            </a:xfrm>
            <a:prstGeom prst="ellipse">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62" name="Google Shape;662;p70"/>
            <p:cNvSpPr/>
            <p:nvPr/>
          </p:nvSpPr>
          <p:spPr>
            <a:xfrm>
              <a:off x="7408190" y="2520208"/>
              <a:ext cx="76200" cy="76200"/>
            </a:xfrm>
            <a:prstGeom prst="ellipse">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63" name="Google Shape;663;p70"/>
            <p:cNvSpPr/>
            <p:nvPr/>
          </p:nvSpPr>
          <p:spPr>
            <a:xfrm>
              <a:off x="7537307" y="2577358"/>
              <a:ext cx="76200" cy="76200"/>
            </a:xfrm>
            <a:prstGeom prst="ellipse">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64" name="Google Shape;664;p70"/>
            <p:cNvSpPr/>
            <p:nvPr/>
          </p:nvSpPr>
          <p:spPr>
            <a:xfrm>
              <a:off x="7660074" y="2636625"/>
              <a:ext cx="76200" cy="76200"/>
            </a:xfrm>
            <a:prstGeom prst="ellipse">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cxnSp>
          <p:nvCxnSpPr>
            <p:cNvPr id="665" name="Google Shape;665;p70"/>
            <p:cNvCxnSpPr/>
            <p:nvPr/>
          </p:nvCxnSpPr>
          <p:spPr>
            <a:xfrm>
              <a:off x="7183967" y="2478617"/>
              <a:ext cx="224100" cy="73200"/>
            </a:xfrm>
            <a:prstGeom prst="straightConnector1">
              <a:avLst/>
            </a:prstGeom>
            <a:noFill/>
            <a:ln w="12700" cap="flat" cmpd="sng">
              <a:solidFill>
                <a:schemeClr val="lt2"/>
              </a:solidFill>
              <a:prstDash val="solid"/>
              <a:round/>
              <a:headEnd type="none" w="sm" len="sm"/>
              <a:tailEnd type="none" w="sm" len="sm"/>
            </a:ln>
          </p:spPr>
        </p:cxnSp>
      </p:grpSp>
      <p:grpSp>
        <p:nvGrpSpPr>
          <p:cNvPr id="666" name="Google Shape;666;p70"/>
          <p:cNvGrpSpPr/>
          <p:nvPr/>
        </p:nvGrpSpPr>
        <p:grpSpPr>
          <a:xfrm>
            <a:off x="7883586" y="5132025"/>
            <a:ext cx="664516" cy="510151"/>
            <a:chOff x="10613068" y="2622862"/>
            <a:chExt cx="1169716" cy="897995"/>
          </a:xfrm>
        </p:grpSpPr>
        <p:sp>
          <p:nvSpPr>
            <p:cNvPr id="667" name="Google Shape;667;p70"/>
            <p:cNvSpPr/>
            <p:nvPr/>
          </p:nvSpPr>
          <p:spPr>
            <a:xfrm>
              <a:off x="10613068" y="286378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68" name="Google Shape;668;p70"/>
            <p:cNvSpPr/>
            <p:nvPr/>
          </p:nvSpPr>
          <p:spPr>
            <a:xfrm>
              <a:off x="10810184" y="282727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69" name="Google Shape;669;p70"/>
            <p:cNvSpPr/>
            <p:nvPr/>
          </p:nvSpPr>
          <p:spPr>
            <a:xfrm>
              <a:off x="11023726" y="2796251"/>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0" name="Google Shape;670;p70"/>
            <p:cNvSpPr/>
            <p:nvPr/>
          </p:nvSpPr>
          <p:spPr>
            <a:xfrm>
              <a:off x="11025551" y="262286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1" name="Google Shape;671;p70"/>
            <p:cNvSpPr/>
            <p:nvPr/>
          </p:nvSpPr>
          <p:spPr>
            <a:xfrm>
              <a:off x="11156962" y="2761574"/>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2" name="Google Shape;672;p70"/>
            <p:cNvSpPr/>
            <p:nvPr/>
          </p:nvSpPr>
          <p:spPr>
            <a:xfrm>
              <a:off x="11240918" y="2759748"/>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3" name="Google Shape;673;p70"/>
            <p:cNvSpPr/>
            <p:nvPr/>
          </p:nvSpPr>
          <p:spPr>
            <a:xfrm>
              <a:off x="11445335" y="2737847"/>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4" name="Google Shape;674;p70"/>
            <p:cNvSpPr/>
            <p:nvPr/>
          </p:nvSpPr>
          <p:spPr>
            <a:xfrm>
              <a:off x="11640626" y="2757924"/>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5" name="Google Shape;675;p70"/>
            <p:cNvSpPr/>
            <p:nvPr/>
          </p:nvSpPr>
          <p:spPr>
            <a:xfrm>
              <a:off x="11693555" y="2916712"/>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6" name="Google Shape;676;p70"/>
            <p:cNvSpPr/>
            <p:nvPr/>
          </p:nvSpPr>
          <p:spPr>
            <a:xfrm>
              <a:off x="11706584" y="3094226"/>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7" name="Google Shape;677;p70"/>
            <p:cNvSpPr/>
            <p:nvPr/>
          </p:nvSpPr>
          <p:spPr>
            <a:xfrm>
              <a:off x="11597075" y="3141680"/>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8" name="Google Shape;678;p70"/>
            <p:cNvSpPr/>
            <p:nvPr/>
          </p:nvSpPr>
          <p:spPr>
            <a:xfrm>
              <a:off x="11609851" y="3221987"/>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79" name="Google Shape;679;p70"/>
            <p:cNvSpPr/>
            <p:nvPr/>
          </p:nvSpPr>
          <p:spPr>
            <a:xfrm>
              <a:off x="11454714" y="3015746"/>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0" name="Google Shape;680;p70"/>
            <p:cNvSpPr/>
            <p:nvPr/>
          </p:nvSpPr>
          <p:spPr>
            <a:xfrm>
              <a:off x="11308702" y="2887986"/>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1" name="Google Shape;681;p70"/>
            <p:cNvSpPr/>
            <p:nvPr/>
          </p:nvSpPr>
          <p:spPr>
            <a:xfrm>
              <a:off x="11210144" y="3143507"/>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2" name="Google Shape;682;p70"/>
            <p:cNvSpPr/>
            <p:nvPr/>
          </p:nvSpPr>
          <p:spPr>
            <a:xfrm>
              <a:off x="11390834" y="3225639"/>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3" name="Google Shape;683;p70"/>
            <p:cNvSpPr/>
            <p:nvPr/>
          </p:nvSpPr>
          <p:spPr>
            <a:xfrm>
              <a:off x="11071433" y="3083277"/>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4" name="Google Shape;684;p70"/>
            <p:cNvSpPr/>
            <p:nvPr/>
          </p:nvSpPr>
          <p:spPr>
            <a:xfrm>
              <a:off x="10877967" y="312160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5" name="Google Shape;685;p70"/>
            <p:cNvSpPr/>
            <p:nvPr/>
          </p:nvSpPr>
          <p:spPr>
            <a:xfrm>
              <a:off x="10854240" y="3300470"/>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6" name="Google Shape;686;p70"/>
            <p:cNvSpPr/>
            <p:nvPr/>
          </p:nvSpPr>
          <p:spPr>
            <a:xfrm>
              <a:off x="10991126" y="3422755"/>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sp>
          <p:nvSpPr>
            <p:cNvPr id="687" name="Google Shape;687;p70"/>
            <p:cNvSpPr/>
            <p:nvPr/>
          </p:nvSpPr>
          <p:spPr>
            <a:xfrm>
              <a:off x="11164515" y="3444657"/>
              <a:ext cx="76200" cy="7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2D2D2D"/>
                </a:solidFill>
                <a:latin typeface="Arial"/>
                <a:ea typeface="Arial"/>
                <a:cs typeface="Arial"/>
                <a:sym typeface="Arial"/>
              </a:endParaRPr>
            </a:p>
          </p:txBody>
        </p:sp>
      </p:grpSp>
      <p:pic>
        <p:nvPicPr>
          <p:cNvPr id="688" name="Google Shape;688;p70" descr="http://biology-forums.com/gallery/13_01_09_13_1_50_41_132631007.jpeg"/>
          <p:cNvPicPr preferRelativeResize="0"/>
          <p:nvPr/>
        </p:nvPicPr>
        <p:blipFill rotWithShape="1">
          <a:blip r:embed="rId3">
            <a:alphaModFix/>
          </a:blip>
          <a:srcRect/>
          <a:stretch/>
        </p:blipFill>
        <p:spPr>
          <a:xfrm>
            <a:off x="2816689" y="3720624"/>
            <a:ext cx="782194" cy="744525"/>
          </a:xfrm>
          <a:prstGeom prst="rect">
            <a:avLst/>
          </a:prstGeom>
          <a:noFill/>
          <a:ln>
            <a:noFill/>
          </a:ln>
        </p:spPr>
      </p:pic>
      <p:sp>
        <p:nvSpPr>
          <p:cNvPr id="689" name="Google Shape;689;p70"/>
          <p:cNvSpPr txBox="1"/>
          <p:nvPr/>
        </p:nvSpPr>
        <p:spPr>
          <a:xfrm>
            <a:off x="2388302" y="4630552"/>
            <a:ext cx="1862100" cy="2616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2D2D2D"/>
              </a:buClr>
              <a:buSzPts val="1100"/>
              <a:buFont typeface="Arial"/>
              <a:buNone/>
            </a:pPr>
            <a:r>
              <a:rPr lang="en-US" sz="1100" b="1" i="0" u="none" strike="noStrike" cap="none">
                <a:solidFill>
                  <a:srgbClr val="2D2D2D"/>
                </a:solidFill>
                <a:latin typeface="Arial"/>
                <a:ea typeface="Arial"/>
                <a:cs typeface="Arial"/>
                <a:sym typeface="Arial"/>
              </a:rPr>
              <a:t>VASODILATION</a:t>
            </a:r>
            <a:endParaRPr sz="1400" b="0" i="0" u="none" strike="noStrike" cap="none">
              <a:solidFill>
                <a:srgbClr val="000000"/>
              </a:solidFill>
              <a:latin typeface="Arial"/>
              <a:ea typeface="Arial"/>
              <a:cs typeface="Arial"/>
              <a:sym typeface="Arial"/>
            </a:endParaRPr>
          </a:p>
        </p:txBody>
      </p:sp>
      <p:cxnSp>
        <p:nvCxnSpPr>
          <p:cNvPr id="690" name="Google Shape;690;p70"/>
          <p:cNvCxnSpPr/>
          <p:nvPr/>
        </p:nvCxnSpPr>
        <p:spPr>
          <a:xfrm>
            <a:off x="1708127" y="3365685"/>
            <a:ext cx="1105500" cy="433800"/>
          </a:xfrm>
          <a:prstGeom prst="straightConnector1">
            <a:avLst/>
          </a:prstGeom>
          <a:solidFill>
            <a:schemeClr val="accent1"/>
          </a:solidFill>
          <a:ln w="28575" cap="flat" cmpd="sng">
            <a:solidFill>
              <a:schemeClr val="dk2"/>
            </a:solidFill>
            <a:prstDash val="solid"/>
            <a:round/>
            <a:headEnd type="none" w="sm" len="sm"/>
            <a:tailEnd type="stealth" w="med" len="med"/>
          </a:ln>
        </p:spPr>
      </p:cxnSp>
      <p:cxnSp>
        <p:nvCxnSpPr>
          <p:cNvPr id="691" name="Google Shape;691;p70"/>
          <p:cNvCxnSpPr/>
          <p:nvPr/>
        </p:nvCxnSpPr>
        <p:spPr>
          <a:xfrm flipH="1">
            <a:off x="3498227" y="3365685"/>
            <a:ext cx="1105500" cy="433800"/>
          </a:xfrm>
          <a:prstGeom prst="straightConnector1">
            <a:avLst/>
          </a:prstGeom>
          <a:solidFill>
            <a:schemeClr val="accent1"/>
          </a:solidFill>
          <a:ln w="28575" cap="flat" cmpd="sng">
            <a:solidFill>
              <a:schemeClr val="dk2"/>
            </a:solidFill>
            <a:prstDash val="solid"/>
            <a:round/>
            <a:headEnd type="none" w="sm" len="sm"/>
            <a:tailEnd type="stealth" w="med" len="med"/>
          </a:ln>
        </p:spPr>
      </p:cxnSp>
    </p:spTree>
  </p:cSld>
  <p:clrMapOvr>
    <a:masterClrMapping/>
  </p:clrMapOvr>
</p:sld>
</file>

<file path=ppt/theme/theme1.xml><?xml version="1.0" encoding="utf-8"?>
<a:theme xmlns:a="http://schemas.openxmlformats.org/drawingml/2006/main" name="MSA_2021">
  <a:themeElements>
    <a:clrScheme name="MSA_2021">
      <a:dk1>
        <a:srgbClr val="2D2D2D"/>
      </a:dk1>
      <a:lt1>
        <a:srgbClr val="FFFFFF"/>
      </a:lt1>
      <a:dk2>
        <a:srgbClr val="808285"/>
      </a:dk2>
      <a:lt2>
        <a:srgbClr val="AA4B3B"/>
      </a:lt2>
      <a:accent1>
        <a:srgbClr val="08407F"/>
      </a:accent1>
      <a:accent2>
        <a:srgbClr val="60A0D7"/>
      </a:accent2>
      <a:accent3>
        <a:srgbClr val="808285"/>
      </a:accent3>
      <a:accent4>
        <a:srgbClr val="844B88"/>
      </a:accent4>
      <a:accent5>
        <a:srgbClr val="008F7F"/>
      </a:accent5>
      <a:accent6>
        <a:srgbClr val="0066CC"/>
      </a:accent6>
      <a:hlink>
        <a:srgbClr val="0066CC"/>
      </a:hlink>
      <a:folHlink>
        <a:srgbClr val="8DC0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_2021">
  <a:themeElements>
    <a:clrScheme name="MSA_2021">
      <a:dk1>
        <a:srgbClr val="2D2D2D"/>
      </a:dk1>
      <a:lt1>
        <a:srgbClr val="FFFFFF"/>
      </a:lt1>
      <a:dk2>
        <a:srgbClr val="808285"/>
      </a:dk2>
      <a:lt2>
        <a:srgbClr val="AA4B3B"/>
      </a:lt2>
      <a:accent1>
        <a:srgbClr val="08407F"/>
      </a:accent1>
      <a:accent2>
        <a:srgbClr val="60A0D7"/>
      </a:accent2>
      <a:accent3>
        <a:srgbClr val="808285"/>
      </a:accent3>
      <a:accent4>
        <a:srgbClr val="844B88"/>
      </a:accent4>
      <a:accent5>
        <a:srgbClr val="008F7F"/>
      </a:accent5>
      <a:accent6>
        <a:srgbClr val="0066CC"/>
      </a:accent6>
      <a:hlink>
        <a:srgbClr val="0066CC"/>
      </a:hlink>
      <a:folHlink>
        <a:srgbClr val="8DC0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che Evolved Brand">
  <a:themeElements>
    <a:clrScheme name="Custom">
      <a:dk1>
        <a:srgbClr val="0B41CD"/>
      </a:dk1>
      <a:lt1>
        <a:srgbClr val="1482FA"/>
      </a:lt1>
      <a:dk2>
        <a:srgbClr val="BDE3FF"/>
      </a:dk2>
      <a:lt2>
        <a:srgbClr val="FAC9B5"/>
      </a:lt2>
      <a:accent1>
        <a:srgbClr val="ED4A0D"/>
      </a:accent1>
      <a:accent2>
        <a:srgbClr val="BC36F0"/>
      </a:accent2>
      <a:accent3>
        <a:srgbClr val="C40000"/>
      </a:accent3>
      <a:accent4>
        <a:srgbClr val="022366"/>
      </a:accent4>
      <a:accent5>
        <a:srgbClr val="FAD6C7"/>
      </a:accent5>
      <a:accent6>
        <a:srgbClr val="FFE8DE"/>
      </a:accent6>
      <a:hlink>
        <a:srgbClr val="0B41CD"/>
      </a:hlink>
      <a:folHlink>
        <a:srgbClr val="0B41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C51F888C88241B1E99207286D29A1" ma:contentTypeVersion="15" ma:contentTypeDescription="Create a new document." ma:contentTypeScope="" ma:versionID="9da590a6273c6049aeeb12951c9d5ced">
  <xsd:schema xmlns:xsd="http://www.w3.org/2001/XMLSchema" xmlns:xs="http://www.w3.org/2001/XMLSchema" xmlns:p="http://schemas.microsoft.com/office/2006/metadata/properties" xmlns:ns2="c15b032e-05c5-4de4-9b30-da682fb489bc" xmlns:ns3="2f05e8eb-d93d-487e-b2b4-96099053d69c" targetNamespace="http://schemas.microsoft.com/office/2006/metadata/properties" ma:root="true" ma:fieldsID="6a7cc5a3266559a3e6b7c6626f2797ef" ns2:_="" ns3:_="">
    <xsd:import namespace="c15b032e-05c5-4de4-9b30-da682fb489bc"/>
    <xsd:import namespace="2f05e8eb-d93d-487e-b2b4-96099053d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b032e-05c5-4de4-9b30-da682fb489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4d644-6273-4707-a0b6-faf21e1c5ca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05e8eb-d93d-487e-b2b4-96099053d6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61d04ba-0598-49c3-9e03-17e105ed5bfc}" ma:internalName="TaxCatchAll" ma:showField="CatchAllData" ma:web="2f05e8eb-d93d-487e-b2b4-96099053d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f05e8eb-d93d-487e-b2b4-96099053d69c" xsi:nil="true"/>
    <lcf76f155ced4ddcb4097134ff3c332f xmlns="c15b032e-05c5-4de4-9b30-da682fb489b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5BD9D1-C1BE-4D8D-8726-BE29D16AD6DF}">
  <ds:schemaRefs>
    <ds:schemaRef ds:uri="http://schemas.microsoft.com/sharepoint/v3/contenttype/forms"/>
  </ds:schemaRefs>
</ds:datastoreItem>
</file>

<file path=customXml/itemProps2.xml><?xml version="1.0" encoding="utf-8"?>
<ds:datastoreItem xmlns:ds="http://schemas.openxmlformats.org/officeDocument/2006/customXml" ds:itemID="{1AF11E27-8357-441A-BB51-7C0B99A57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b032e-05c5-4de4-9b30-da682fb489bc"/>
    <ds:schemaRef ds:uri="2f05e8eb-d93d-487e-b2b4-96099053d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218440-FF59-4C38-A830-27A5F10AABE4}">
  <ds:schemaRefs>
    <ds:schemaRef ds:uri="http://schemas.microsoft.com/office/2006/metadata/properties"/>
    <ds:schemaRef ds:uri="http://schemas.microsoft.com/office/infopath/2007/PartnerControls"/>
    <ds:schemaRef ds:uri="2f05e8eb-d93d-487e-b2b4-96099053d69c"/>
    <ds:schemaRef ds:uri="c15b032e-05c5-4de4-9b30-da682fb489bc"/>
  </ds:schemaRefs>
</ds:datastoreItem>
</file>

<file path=docProps/app.xml><?xml version="1.0" encoding="utf-8"?>
<Properties xmlns="http://schemas.openxmlformats.org/officeDocument/2006/extended-properties" xmlns:vt="http://schemas.openxmlformats.org/officeDocument/2006/docPropsVTypes">
  <TotalTime>0</TotalTime>
  <Words>3561</Words>
  <Application>Microsoft Office PowerPoint</Application>
  <PresentationFormat>Widescreen</PresentationFormat>
  <Paragraphs>429</Paragraphs>
  <Slides>22</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Calibri</vt:lpstr>
      <vt:lpstr>Tahoma</vt:lpstr>
      <vt:lpstr>Arial</vt:lpstr>
      <vt:lpstr>Georgia</vt:lpstr>
      <vt:lpstr>MSA_2021</vt:lpstr>
      <vt:lpstr>MSA_2021</vt:lpstr>
      <vt:lpstr>Roche Evolved Brand</vt:lpstr>
      <vt:lpstr>Natriuretic Peptides</vt:lpstr>
      <vt:lpstr>Characteristics of B-Type Natriuretic Peptides</vt:lpstr>
      <vt:lpstr>Influence of Temperature on Natriuretic Peptide Levels</vt:lpstr>
      <vt:lpstr>NT-proBNP Accuracy in Asymptomatic Heart Failure </vt:lpstr>
      <vt:lpstr>NT-proBNP Accuracy in Asymptomatic Heart Failure </vt:lpstr>
      <vt:lpstr>PowerPoint Presentation</vt:lpstr>
      <vt:lpstr>ICON- Emergency Dept Diagnosis of Acute Heart Failure</vt:lpstr>
      <vt:lpstr>ENTRESTO™ and Natriuretic Peptide Cardiac Biomarkers</vt:lpstr>
      <vt:lpstr>ENTRESTO Mechanism of Action</vt:lpstr>
      <vt:lpstr>PARADIGM-HF</vt:lpstr>
      <vt:lpstr>PARADIGM-HF: NT-proBNP and BNP Levels </vt:lpstr>
      <vt:lpstr>PowerPoint Presentation</vt:lpstr>
      <vt:lpstr>NT-proBNP FDA Cleared Intended Uses and Decision Thresholds </vt:lpstr>
      <vt:lpstr>NT-proBNP Intended Use</vt:lpstr>
      <vt:lpstr>NT-proBNP ICON Decision Thresholds</vt:lpstr>
      <vt:lpstr>NT-proBNP Method Sheet Decision Thresholds </vt:lpstr>
      <vt:lpstr>NT-proBNP Clinical Performance</vt:lpstr>
      <vt:lpstr>Risk Stratification in Acute Heart Failure </vt:lpstr>
      <vt:lpstr>Serial NP Measurements for Prognosis in Chronic Heart Failure </vt:lpstr>
      <vt:lpstr>PowerPoint Presentation</vt:lpstr>
      <vt:lpstr>STRONG-HF: Safety, Tolerability and efficacy  of Rapid Optimization, helped by NT-proBNP testinG, of Heart Failure therapies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Natriuretic Peptides</dc:title>
  <dc:creator>Wood, Kimberly {DNRE~INDIANAPOLIS}</dc:creator>
  <cp:lastModifiedBy>Mandy Anderson</cp:lastModifiedBy>
  <cp:revision>1</cp:revision>
  <dcterms:modified xsi:type="dcterms:W3CDTF">2024-01-05T20:47:48Z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0x010100873C51F888C88241B1E99207286D29A1</vt:lpwstr>
  </property>
</Properties>
</file>